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8" r:id="rId3"/>
    <p:sldId id="295" r:id="rId4"/>
    <p:sldId id="278" r:id="rId5"/>
    <p:sldId id="264" r:id="rId6"/>
    <p:sldId id="279" r:id="rId7"/>
    <p:sldId id="263" r:id="rId8"/>
    <p:sldId id="267" r:id="rId9"/>
    <p:sldId id="280" r:id="rId10"/>
    <p:sldId id="296" r:id="rId11"/>
    <p:sldId id="274" r:id="rId12"/>
    <p:sldId id="281" r:id="rId13"/>
    <p:sldId id="283" r:id="rId14"/>
    <p:sldId id="282" r:id="rId15"/>
    <p:sldId id="284" r:id="rId16"/>
    <p:sldId id="285" r:id="rId17"/>
    <p:sldId id="286" r:id="rId18"/>
    <p:sldId id="294" r:id="rId19"/>
    <p:sldId id="293" r:id="rId20"/>
    <p:sldId id="287" r:id="rId21"/>
    <p:sldId id="288" r:id="rId22"/>
    <p:sldId id="289" r:id="rId23"/>
    <p:sldId id="290" r:id="rId24"/>
    <p:sldId id="291" r:id="rId25"/>
    <p:sldId id="292" r:id="rId26"/>
    <p:sldId id="297" r:id="rId27"/>
    <p:sldId id="298" r:id="rId28"/>
    <p:sldId id="276" r:id="rId29"/>
  </p:sldIdLst>
  <p:sldSz cx="12192000" cy="6858000"/>
  <p:notesSz cx="6858000" cy="9144000"/>
  <p:embeddedFontLst>
    <p:embeddedFont>
      <p:font typeface="Do Hyeon" pitchFamily="2" charset="-127"/>
      <p:regular r:id="rId31"/>
    </p:embeddedFont>
    <p:embeddedFont>
      <p:font typeface="Gothic A1" pitchFamily="2" charset="-127"/>
      <p:regular r:id="rId32"/>
      <p:bold r:id="rId33"/>
    </p:embeddedFont>
    <p:embeddedFont>
      <p:font typeface="Malgun Gothic" panose="020B0503020000020004" pitchFamily="34" charset="-127"/>
      <p:regular r:id="rId34"/>
      <p:bold r:id="rId35"/>
    </p:embeddedFont>
    <p:embeddedFont>
      <p:font typeface="Microsoft Yahei" panose="020B0503020204020204" pitchFamily="34" charset="-122"/>
      <p:regular r:id="rId36"/>
      <p:bold r:id="rId37"/>
    </p:embeddedFon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jLT6VPnET35jnZMnkOlC0ome6v5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3E8D0F-25D4-426B-BC16-DDD4DE96832F}">
  <a:tblStyle styleId="{B13E8D0F-25D4-426B-BC16-DDD4DE96832F}" styleName="Table_0">
    <a:wholeTbl>
      <a:tcTxStyle b="off" i="off">
        <a:font>
          <a:latin typeface="해피니스 산스 레귤러"/>
          <a:ea typeface="해피니스 산스 레귤러"/>
          <a:cs typeface="해피니스 산스 레귤러"/>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7E8"/>
          </a:solidFill>
        </a:fill>
      </a:tcStyle>
    </a:wholeTbl>
    <a:band1H>
      <a:tcTxStyle/>
      <a:tcStyle>
        <a:tcBdr/>
        <a:fill>
          <a:solidFill>
            <a:srgbClr val="E7CBCE"/>
          </a:solidFill>
        </a:fill>
      </a:tcStyle>
    </a:band1H>
    <a:band2H>
      <a:tcTxStyle/>
      <a:tcStyle>
        <a:tcBdr/>
      </a:tcStyle>
    </a:band2H>
    <a:band1V>
      <a:tcTxStyle/>
      <a:tcStyle>
        <a:tcBdr/>
        <a:fill>
          <a:solidFill>
            <a:srgbClr val="E7CBCE"/>
          </a:solidFill>
        </a:fill>
      </a:tcStyle>
    </a:band1V>
    <a:band2V>
      <a:tcTxStyle/>
      <a:tcStyle>
        <a:tcBdr/>
      </a:tcStyle>
    </a:band2V>
    <a:lastCol>
      <a:tcTxStyle b="on" i="off">
        <a:font>
          <a:latin typeface="해피니스 산스 레귤러"/>
          <a:ea typeface="해피니스 산스 레귤러"/>
          <a:cs typeface="해피니스 산스 레귤러"/>
        </a:font>
        <a:schemeClr val="lt1"/>
      </a:tcTxStyle>
      <a:tcStyle>
        <a:tcBdr/>
        <a:fill>
          <a:solidFill>
            <a:schemeClr val="accent1"/>
          </a:solidFill>
        </a:fill>
      </a:tcStyle>
    </a:lastCol>
    <a:firstCol>
      <a:tcTxStyle b="on" i="off">
        <a:font>
          <a:latin typeface="해피니스 산스 레귤러"/>
          <a:ea typeface="해피니스 산스 레귤러"/>
          <a:cs typeface="해피니스 산스 레귤러"/>
        </a:font>
        <a:schemeClr val="lt1"/>
      </a:tcTxStyle>
      <a:tcStyle>
        <a:tcBdr/>
        <a:fill>
          <a:solidFill>
            <a:schemeClr val="accent1"/>
          </a:solidFill>
        </a:fill>
      </a:tcStyle>
    </a:firstCol>
    <a:lastRow>
      <a:tcTxStyle b="on" i="off">
        <a:font>
          <a:latin typeface="해피니스 산스 레귤러"/>
          <a:ea typeface="해피니스 산스 레귤러"/>
          <a:cs typeface="해피니스 산스 레귤러"/>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해피니스 산스 레귤러"/>
          <a:ea typeface="해피니스 산스 레귤러"/>
          <a:cs typeface="해피니스 산스 레귤러"/>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5490"/>
  </p:normalViewPr>
  <p:slideViewPr>
    <p:cSldViewPr snapToGrid="0">
      <p:cViewPr>
        <p:scale>
          <a:sx n="79" d="100"/>
          <a:sy n="79" d="100"/>
        </p:scale>
        <p:origin x="1760"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7106f2d7bd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27106f2d7bd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257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8" name="Google Shape;6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8" name="Google Shape;6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156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525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457200" algn="just" rtl="0">
              <a:lnSpc>
                <a:spcPct val="115000"/>
              </a:lnSpc>
              <a:spcBef>
                <a:spcPts val="0"/>
              </a:spcBef>
              <a:spcAft>
                <a:spcPts val="0"/>
              </a:spcAft>
              <a:buClr>
                <a:schemeClr val="dk1"/>
              </a:buClr>
              <a:buSzPts val="1100"/>
              <a:buFont typeface="Arial"/>
              <a:buNone/>
            </a:pPr>
            <a:endParaRPr sz="1000" dirty="0">
              <a:latin typeface="Gothic A1"/>
              <a:ea typeface="Gothic A1"/>
              <a:cs typeface="Gothic A1"/>
              <a:sym typeface="Gothic A1"/>
            </a:endParaRPr>
          </a:p>
          <a:p>
            <a:pPr marL="0" lvl="0" indent="0" algn="just" rtl="0">
              <a:lnSpc>
                <a:spcPct val="115000"/>
              </a:lnSpc>
              <a:spcBef>
                <a:spcPts val="0"/>
              </a:spcBef>
              <a:spcAft>
                <a:spcPts val="0"/>
              </a:spcAft>
              <a:buNone/>
            </a:pP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594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01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6919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1686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7106f2d7bd_1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4" name="Google Shape;384;g27106f2d7bd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27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8" name="Google Shape;6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70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dba3dc8d4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dba3dc8d4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lang="en" sz="1800" dirty="0">
              <a:highlight>
                <a:srgbClr val="FDFDFD"/>
              </a:highlight>
              <a:latin typeface="Microsoft Yahei"/>
              <a:ea typeface="Microsoft Yahei"/>
              <a:cs typeface="Microsoft Yahei"/>
              <a:sym typeface="Microsoft Yahei"/>
            </a:endParaRPr>
          </a:p>
        </p:txBody>
      </p:sp>
      <p:sp>
        <p:nvSpPr>
          <p:cNvPr id="112" name="Google Shape;112;g2dba3dc8d4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1221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 altLang="ko-Kore-KR" sz="2000" b="1" dirty="0"/>
              <a:t>RMSE</a:t>
            </a:r>
            <a:r>
              <a:rPr lang="en" altLang="ko-Kore-KR" sz="2000" dirty="0"/>
              <a:t>: Root Mean Square</a:t>
            </a: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8978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 altLang="ko-Kore-KR" sz="1400" b="1" dirty="0"/>
              <a:t>MAE</a:t>
            </a:r>
            <a:r>
              <a:rPr lang="en" altLang="ko-Kore-KR" sz="1400" dirty="0"/>
              <a:t>: Mean Absolute Error</a:t>
            </a: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7021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 altLang="ko-Kore-KR" sz="1200" b="1" dirty="0"/>
              <a:t>MSE</a:t>
            </a:r>
            <a:r>
              <a:rPr lang="en" altLang="ko-Kore-KR" sz="1200" dirty="0"/>
              <a:t>: Mean Square Error</a:t>
            </a: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958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db86c73da4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endParaRPr sz="1300" dirty="0">
              <a:latin typeface="Gothic A1"/>
              <a:ea typeface="Gothic A1"/>
              <a:cs typeface="Gothic A1"/>
              <a:sym typeface="Gothic A1"/>
            </a:endParaRPr>
          </a:p>
        </p:txBody>
      </p:sp>
      <p:sp>
        <p:nvSpPr>
          <p:cNvPr id="674" name="Google Shape;674;g2db86c73da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860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8" name="Google Shape;6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547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8" name="Google Shape;6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731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8" name="Google Shape;6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638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7106f2d7bd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690" name="Google Shape;690;g27106f2d7bd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459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 altLang="ko-Kore-KR" dirty="0"/>
          </a:p>
          <a:p>
            <a:r>
              <a:rPr lang="en" altLang="ko-Kore-KR" dirty="0"/>
              <a:t>New York City is globally recognized for its high housing and accommodation costs, with Manhattan being one of the most expensive areas to live in the United States. In this context, analyzing regional differences and price variability in NYC, and understanding how accommodation types (room types) influence prices in high-cost areas, provides valuable insights for hosts, travelers, and policymakers alike.</a:t>
            </a:r>
          </a:p>
          <a:p>
            <a:r>
              <a:rPr lang="en" altLang="ko-Kore-KR" dirty="0"/>
              <a:t>This project aims to investigate the price differences between Manhattan and other areas, the range of price variability, and the relative importance of private rooms in high-cost regions.</a:t>
            </a:r>
          </a:p>
          <a:p>
            <a:pPr marL="0" lvl="0" indent="0" algn="l" rtl="0">
              <a:spcBef>
                <a:spcPts val="0"/>
              </a:spcBef>
              <a:spcAft>
                <a:spcPts val="0"/>
              </a:spcAft>
              <a:buNone/>
            </a:pPr>
            <a:endParaRPr dirty="0"/>
          </a:p>
        </p:txBody>
      </p:sp>
      <p:sp>
        <p:nvSpPr>
          <p:cNvPr id="145" name="Google Shape;14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4</a:t>
            </a:fld>
            <a:endParaRPr/>
          </a:p>
        </p:txBody>
      </p:sp>
    </p:spTree>
    <p:extLst>
      <p:ext uri="{BB962C8B-B14F-4D97-AF65-F5344CB8AC3E}">
        <p14:creationId xmlns:p14="http://schemas.microsoft.com/office/powerpoint/2010/main" val="1463162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7106f2d7bd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27106f2d7bd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db86c73da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2db86c73da4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altLang="ko-Kore-KR" b="1" dirty="0"/>
              <a:t>Understanding Regional Price Variability</a:t>
            </a:r>
          </a:p>
          <a:p>
            <a:pPr>
              <a:buFont typeface="Arial" panose="020B0604020202020204" pitchFamily="34" charset="0"/>
              <a:buChar char="•"/>
            </a:pPr>
            <a:r>
              <a:rPr lang="en" altLang="ko-Kore-KR" dirty="0"/>
              <a:t>Quantify the price variability in high-cost areas such as Manhattan.</a:t>
            </a:r>
          </a:p>
          <a:p>
            <a:pPr>
              <a:buFont typeface="Arial" panose="020B0604020202020204" pitchFamily="34" charset="0"/>
              <a:buChar char="•"/>
            </a:pPr>
            <a:r>
              <a:rPr lang="en" altLang="ko-Kore-KR" dirty="0"/>
              <a:t>Analyze how price fluctuations are influenced by factors like:</a:t>
            </a:r>
          </a:p>
          <a:p>
            <a:pPr marL="742950" lvl="1" indent="-285750">
              <a:buFont typeface="Arial" panose="020B0604020202020204" pitchFamily="34" charset="0"/>
              <a:buChar char="•"/>
            </a:pPr>
            <a:r>
              <a:rPr lang="en" altLang="ko-Kore-KR" dirty="0"/>
              <a:t>Housing costs</a:t>
            </a:r>
          </a:p>
          <a:p>
            <a:pPr marL="742950" lvl="1" indent="-285750">
              <a:buFont typeface="Arial" panose="020B0604020202020204" pitchFamily="34" charset="0"/>
              <a:buChar char="•"/>
            </a:pPr>
            <a:r>
              <a:rPr lang="en" altLang="ko-Kore-KR" dirty="0"/>
              <a:t>Tourism demand</a:t>
            </a:r>
          </a:p>
          <a:p>
            <a:pPr marL="742950" lvl="1" indent="-285750">
              <a:buFont typeface="Arial" panose="020B0604020202020204" pitchFamily="34" charset="0"/>
              <a:buChar char="•"/>
            </a:pPr>
            <a:r>
              <a:rPr lang="en" altLang="ko-Kore-KR" dirty="0"/>
              <a:t>Regulatory environments.</a:t>
            </a:r>
          </a:p>
          <a:p>
            <a:r>
              <a:rPr lang="en" altLang="ko-Kore-KR" b="1" dirty="0"/>
              <a:t>2. Identifying the Strategic Importance of Room Types</a:t>
            </a:r>
          </a:p>
          <a:p>
            <a:pPr>
              <a:buFont typeface="Arial" panose="020B0604020202020204" pitchFamily="34" charset="0"/>
              <a:buChar char="•"/>
            </a:pPr>
            <a:r>
              <a:rPr lang="en" altLang="ko-Kore-KR" dirty="0"/>
              <a:t>Examine the impact of room types (e.g., </a:t>
            </a:r>
            <a:r>
              <a:rPr lang="en" altLang="ko-Kore-KR" i="1" dirty="0"/>
              <a:t>Private room</a:t>
            </a:r>
            <a:r>
              <a:rPr lang="en" altLang="ko-Kore-KR" dirty="0"/>
              <a:t>) on price formation in high-cost areas.</a:t>
            </a:r>
          </a:p>
          <a:p>
            <a:pPr>
              <a:buFont typeface="Arial" panose="020B0604020202020204" pitchFamily="34" charset="0"/>
              <a:buChar char="•"/>
            </a:pPr>
            <a:r>
              <a:rPr lang="en" altLang="ko-Kore-KR" dirty="0"/>
              <a:t>Provide actionable insights for hosts to:</a:t>
            </a:r>
          </a:p>
          <a:p>
            <a:pPr marL="742950" lvl="1" indent="-285750">
              <a:buFont typeface="Arial" panose="020B0604020202020204" pitchFamily="34" charset="0"/>
              <a:buChar char="•"/>
            </a:pPr>
            <a:r>
              <a:rPr lang="en" altLang="ko-Kore-KR" dirty="0"/>
              <a:t>Select optimal accommodation types.</a:t>
            </a:r>
          </a:p>
          <a:p>
            <a:pPr marL="742950" lvl="1" indent="-285750">
              <a:buFont typeface="Arial" panose="020B0604020202020204" pitchFamily="34" charset="0"/>
              <a:buChar char="•"/>
            </a:pPr>
            <a:r>
              <a:rPr lang="en" altLang="ko-Kore-KR" dirty="0"/>
              <a:t>Develop effective pricing strategies.</a:t>
            </a:r>
          </a:p>
          <a:p>
            <a:r>
              <a:rPr lang="en" altLang="ko-Kore-KR" b="1" dirty="0"/>
              <a:t>3. Enhancing Predictive Modeling and Decision-Making</a:t>
            </a:r>
          </a:p>
          <a:p>
            <a:pPr>
              <a:buFont typeface="Arial" panose="020B0604020202020204" pitchFamily="34" charset="0"/>
              <a:buChar char="•"/>
            </a:pPr>
            <a:r>
              <a:rPr lang="en" altLang="ko-Kore-KR" dirty="0"/>
              <a:t>Develop tailored price prediction models using:</a:t>
            </a:r>
          </a:p>
          <a:p>
            <a:pPr marL="742950" lvl="1" indent="-285750">
              <a:buFont typeface="Arial" panose="020B0604020202020204" pitchFamily="34" charset="0"/>
              <a:buChar char="•"/>
            </a:pPr>
            <a:r>
              <a:rPr lang="en" altLang="ko-Kore-KR" dirty="0"/>
              <a:t>Separate data frames for Manhattan and non-Manhattan areas.</a:t>
            </a:r>
          </a:p>
          <a:p>
            <a:pPr>
              <a:buFont typeface="Arial" panose="020B0604020202020204" pitchFamily="34" charset="0"/>
              <a:buChar char="•"/>
            </a:pPr>
            <a:r>
              <a:rPr lang="en" altLang="ko-Kore-KR" dirty="0"/>
              <a:t>Support more accurate and context-specific decision-making for stakeholders.</a:t>
            </a:r>
          </a:p>
          <a:p>
            <a:pPr marL="0" lvl="0" indent="0" algn="just" rtl="0">
              <a:spcBef>
                <a:spcPts val="0"/>
              </a:spcBef>
              <a:spcAft>
                <a:spcPts val="0"/>
              </a:spcAft>
              <a:buNone/>
            </a:pPr>
            <a:endParaRPr sz="1800" dirty="0">
              <a:solidFill>
                <a:srgbClr val="0D0D0D"/>
              </a:solidFill>
              <a:latin typeface="Gothic A1"/>
              <a:ea typeface="Gothic A1"/>
              <a:cs typeface="Gothic A1"/>
              <a:sym typeface="Gothic A1"/>
            </a:endParaRPr>
          </a:p>
          <a:p>
            <a:pPr marL="914400" lvl="0" indent="0" algn="just" rtl="0">
              <a:spcBef>
                <a:spcPts val="0"/>
              </a:spcBef>
              <a:spcAft>
                <a:spcPts val="0"/>
              </a:spcAft>
              <a:buNone/>
            </a:pPr>
            <a:endParaRPr b="0" i="0" u="none" strike="noStrike" dirty="0">
              <a:solidFill>
                <a:srgbClr val="000000"/>
              </a:solidFill>
            </a:endParaRPr>
          </a:p>
        </p:txBody>
      </p:sp>
      <p:sp>
        <p:nvSpPr>
          <p:cNvPr id="124" name="Google Shape;124;g2db86c73da4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6</a:t>
            </a:fld>
            <a:endParaRPr/>
          </a:p>
        </p:txBody>
      </p:sp>
    </p:spTree>
    <p:extLst>
      <p:ext uri="{BB962C8B-B14F-4D97-AF65-F5344CB8AC3E}">
        <p14:creationId xmlns:p14="http://schemas.microsoft.com/office/powerpoint/2010/main" val="3067225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b4026e019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70000"/>
              </a:lnSpc>
              <a:spcBef>
                <a:spcPts val="0"/>
              </a:spcBef>
              <a:spcAft>
                <a:spcPts val="0"/>
              </a:spcAft>
              <a:buNone/>
            </a:pPr>
            <a:r>
              <a:rPr lang="en" altLang="ko-Kore-KR" b="1" dirty="0">
                <a:effectLst/>
              </a:rPr>
              <a:t>how this project can create value</a:t>
            </a:r>
            <a:endParaRPr dirty="0">
              <a:highlight>
                <a:schemeClr val="lt1"/>
              </a:highlight>
            </a:endParaRPr>
          </a:p>
        </p:txBody>
      </p:sp>
      <p:sp>
        <p:nvSpPr>
          <p:cNvPr id="224" name="Google Shape;224;g2db4026e019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7106f2d7bd_1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4" name="Google Shape;384;g27106f2d7bd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 altLang="ko-Kore-KR" sz="1200" dirty="0"/>
              <a:t>"In Manhattan, Airbnb contributes to rising housing costs. Residential spaces are often converted into short-term rentals, increasing rent burdens and reducing availability for long-term residents.”</a:t>
            </a:r>
          </a:p>
          <a:p>
            <a:endParaRPr lang="en" altLang="ko-Kore-KR" sz="1200" dirty="0"/>
          </a:p>
          <a:p>
            <a:r>
              <a:rPr lang="en" altLang="ko-Kore-KR" dirty="0"/>
              <a:t>"These trends threaten the stability of local communities and create housing shortages. In response, cities like New York have implemented strict short-term rental regulations, </a:t>
            </a:r>
            <a:r>
              <a:rPr lang="en-US" altLang="ko-KR" dirty="0"/>
              <a:t>2023.</a:t>
            </a:r>
          </a:p>
          <a:p>
            <a:endParaRPr lang="en" altLang="ko-Kore-KR" dirty="0"/>
          </a:p>
          <a:p>
            <a:r>
              <a:rPr lang="en" altLang="ko-Kore-KR" dirty="0"/>
              <a:t>"In summary, the rise of Airbnb reshapes urban housing environments, impacting not only individual hosts and travelers but entire communities.</a:t>
            </a:r>
          </a:p>
          <a:p>
            <a:endParaRPr lang="en" altLang="ko-Kore-KR" sz="1200" dirty="0"/>
          </a:p>
          <a:p>
            <a:endParaRPr lang="en" altLang="ko-Kore-KR" sz="1200" dirty="0"/>
          </a:p>
        </p:txBody>
      </p:sp>
      <p:sp>
        <p:nvSpPr>
          <p:cNvPr id="156" name="Google Shape;15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9</a:t>
            </a:fld>
            <a:endParaRPr/>
          </a:p>
        </p:txBody>
      </p:sp>
    </p:spTree>
    <p:extLst>
      <p:ext uri="{BB962C8B-B14F-4D97-AF65-F5344CB8AC3E}">
        <p14:creationId xmlns:p14="http://schemas.microsoft.com/office/powerpoint/2010/main" val="1232580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Google Shape;16;p35"/>
          <p:cNvSpPr txBox="1"/>
          <p:nvPr/>
        </p:nvSpPr>
        <p:spPr>
          <a:xfrm>
            <a:off x="9998245" y="6578779"/>
            <a:ext cx="2194833"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900" b="0" i="0" u="none" strike="noStrike" cap="none">
                <a:solidFill>
                  <a:srgbClr val="3F3F3F"/>
                </a:solidFill>
                <a:latin typeface="Arial"/>
                <a:ea typeface="Arial"/>
                <a:cs typeface="Arial"/>
                <a:sym typeface="Arial"/>
              </a:rPr>
              <a:t>ⓒSaebyeol Yu. Saebyeol’s PowerPoint</a:t>
            </a:r>
            <a:endParaRPr sz="900" b="0" i="0" u="none" strike="noStrike" cap="none">
              <a:solidFill>
                <a:srgbClr val="3F3F3F"/>
              </a:solidFill>
              <a:latin typeface="Arial"/>
              <a:ea typeface="Arial"/>
              <a:cs typeface="Arial"/>
              <a:sym typeface="Arial"/>
            </a:endParaRPr>
          </a:p>
        </p:txBody>
      </p:sp>
      <p:sp>
        <p:nvSpPr>
          <p:cNvPr id="17" name="Google Shape;1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1"/>
        <p:cNvGrpSpPr/>
        <p:nvPr/>
      </p:nvGrpSpPr>
      <p:grpSpPr>
        <a:xfrm>
          <a:off x="0" y="0"/>
          <a:ext cx="0" cy="0"/>
          <a:chOff x="0" y="0"/>
          <a:chExt cx="0" cy="0"/>
        </a:xfrm>
      </p:grpSpPr>
      <p:sp>
        <p:nvSpPr>
          <p:cNvPr id="72" name="Google Shape;72;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44"/>
          <p:cNvSpPr>
            <a:spLocks noGrp="1"/>
          </p:cNvSpPr>
          <p:nvPr>
            <p:ph type="pic" idx="2"/>
          </p:nvPr>
        </p:nvSpPr>
        <p:spPr>
          <a:xfrm>
            <a:off x="5183188" y="987425"/>
            <a:ext cx="6172200" cy="4873625"/>
          </a:xfrm>
          <a:prstGeom prst="rect">
            <a:avLst/>
          </a:prstGeom>
          <a:noFill/>
          <a:ln>
            <a:noFill/>
          </a:ln>
        </p:spPr>
      </p:sp>
      <p:sp>
        <p:nvSpPr>
          <p:cNvPr id="74" name="Google Shape;74;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8"/>
        <p:cNvGrpSpPr/>
        <p:nvPr/>
      </p:nvGrpSpPr>
      <p:grpSpPr>
        <a:xfrm>
          <a:off x="0" y="0"/>
          <a:ext cx="0" cy="0"/>
          <a:chOff x="0" y="0"/>
          <a:chExt cx="0" cy="0"/>
        </a:xfrm>
      </p:grpSpPr>
      <p:sp>
        <p:nvSpPr>
          <p:cNvPr id="79" name="Google Shape;7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4"/>
        <p:cNvGrpSpPr/>
        <p:nvPr/>
      </p:nvGrpSpPr>
      <p:grpSpPr>
        <a:xfrm>
          <a:off x="0" y="0"/>
          <a:ext cx="0" cy="0"/>
          <a:chOff x="0" y="0"/>
          <a:chExt cx="0" cy="0"/>
        </a:xfrm>
      </p:grpSpPr>
      <p:sp>
        <p:nvSpPr>
          <p:cNvPr id="85" name="Google Shape;85;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빈 화면">
  <p:cSld name="1_빈 화면">
    <p:spTree>
      <p:nvGrpSpPr>
        <p:cNvPr id="1" name="Shape 20"/>
        <p:cNvGrpSpPr/>
        <p:nvPr/>
      </p:nvGrpSpPr>
      <p:grpSpPr>
        <a:xfrm>
          <a:off x="0" y="0"/>
          <a:ext cx="0" cy="0"/>
          <a:chOff x="0" y="0"/>
          <a:chExt cx="0" cy="0"/>
        </a:xfrm>
      </p:grpSpPr>
      <p:sp>
        <p:nvSpPr>
          <p:cNvPr id="21" name="Google Shape;21;p36"/>
          <p:cNvSpPr txBox="1"/>
          <p:nvPr/>
        </p:nvSpPr>
        <p:spPr>
          <a:xfrm>
            <a:off x="9998245" y="6578779"/>
            <a:ext cx="2194833"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900" b="0" i="0" u="none" strike="noStrike" cap="none">
                <a:solidFill>
                  <a:schemeClr val="lt1"/>
                </a:solidFill>
                <a:latin typeface="Arial"/>
                <a:ea typeface="Arial"/>
                <a:cs typeface="Arial"/>
                <a:sym typeface="Arial"/>
              </a:rPr>
              <a:t>ⓒSaebyeol Yu. Saebyeol’s PowerPoint</a:t>
            </a:r>
            <a:endParaRPr sz="900" b="0" i="0" u="none" strike="noStrike" cap="none">
              <a:solidFill>
                <a:schemeClr val="lt1"/>
              </a:solidFill>
              <a:latin typeface="Arial"/>
              <a:ea typeface="Arial"/>
              <a:cs typeface="Arial"/>
              <a:sym typeface="Arial"/>
            </a:endParaRPr>
          </a:p>
        </p:txBody>
      </p:sp>
      <p:sp>
        <p:nvSpPr>
          <p:cNvPr id="22" name="Google Shape;2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25"/>
        <p:cNvGrpSpPr/>
        <p:nvPr/>
      </p:nvGrpSpPr>
      <p:grpSpPr>
        <a:xfrm>
          <a:off x="0" y="0"/>
          <a:ext cx="0" cy="0"/>
          <a:chOff x="0" y="0"/>
          <a:chExt cx="0" cy="0"/>
        </a:xfrm>
      </p:grpSpPr>
      <p:sp>
        <p:nvSpPr>
          <p:cNvPr id="26" name="Google Shape;26;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31"/>
        <p:cNvGrpSpPr/>
        <p:nvPr/>
      </p:nvGrpSpPr>
      <p:grpSpPr>
        <a:xfrm>
          <a:off x="0" y="0"/>
          <a:ext cx="0" cy="0"/>
          <a:chOff x="0" y="0"/>
          <a:chExt cx="0" cy="0"/>
        </a:xfrm>
      </p:grpSpPr>
      <p:sp>
        <p:nvSpPr>
          <p:cNvPr id="32" name="Google Shape;3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7"/>
        <p:cNvGrpSpPr/>
        <p:nvPr/>
      </p:nvGrpSpPr>
      <p:grpSpPr>
        <a:xfrm>
          <a:off x="0" y="0"/>
          <a:ext cx="0" cy="0"/>
          <a:chOff x="0" y="0"/>
          <a:chExt cx="0" cy="0"/>
        </a:xfrm>
      </p:grpSpPr>
      <p:sp>
        <p:nvSpPr>
          <p:cNvPr id="38" name="Google Shape;38;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3"/>
        <p:cNvGrpSpPr/>
        <p:nvPr/>
      </p:nvGrpSpPr>
      <p:grpSpPr>
        <a:xfrm>
          <a:off x="0" y="0"/>
          <a:ext cx="0" cy="0"/>
          <a:chOff x="0" y="0"/>
          <a:chExt cx="0" cy="0"/>
        </a:xfrm>
      </p:grpSpPr>
      <p:sp>
        <p:nvSpPr>
          <p:cNvPr id="44" name="Google Shape;44;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50"/>
        <p:cNvGrpSpPr/>
        <p:nvPr/>
      </p:nvGrpSpPr>
      <p:grpSpPr>
        <a:xfrm>
          <a:off x="0" y="0"/>
          <a:ext cx="0" cy="0"/>
          <a:chOff x="0" y="0"/>
          <a:chExt cx="0" cy="0"/>
        </a:xfrm>
      </p:grpSpPr>
      <p:sp>
        <p:nvSpPr>
          <p:cNvPr id="51" name="Google Shape;51;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4"/>
        <p:cNvGrpSpPr/>
        <p:nvPr/>
      </p:nvGrpSpPr>
      <p:grpSpPr>
        <a:xfrm>
          <a:off x="0" y="0"/>
          <a:ext cx="0" cy="0"/>
          <a:chOff x="0" y="0"/>
          <a:chExt cx="0" cy="0"/>
        </a:xfrm>
      </p:grpSpPr>
      <p:sp>
        <p:nvSpPr>
          <p:cNvPr id="65" name="Google Shape;65;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dgomonov/new-york-city-airbnb-open-data/data"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hyperlink" Target="https://www.kaggle.com/datasets/dgomonov/new-york-city-airbnb-open-data/data" TargetMode="External"/><Relationship Id="rId3" Type="http://schemas.openxmlformats.org/officeDocument/2006/relationships/image" Target="../media/image4.png"/><Relationship Id="rId7" Type="http://schemas.openxmlformats.org/officeDocument/2006/relationships/hyperlink" Target="https://www.wired.com/story/airbnb-ban-new-york-city"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doi.org/10.1016/j.jue.2021.103356" TargetMode="External"/><Relationship Id="rId5" Type="http://schemas.openxmlformats.org/officeDocument/2006/relationships/hyperlink" Target="https://www.costar.com/article/230699136/manhattan-named-the-nations-most-expensive-place-to-live-by-new-report" TargetMode="External"/><Relationship Id="rId4" Type="http://schemas.openxmlformats.org/officeDocument/2006/relationships/hyperlink" Target="https://www.citypopulation.de/en/usa/newyorkcity/"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moksin.duranno.com/moksin/view/article.asp?articleNO=38499" TargetMode="External"/><Relationship Id="rId3" Type="http://schemas.openxmlformats.org/officeDocument/2006/relationships/image" Target="../media/image24.png"/><Relationship Id="rId7" Type="http://schemas.openxmlformats.org/officeDocument/2006/relationships/hyperlink" Target="https://www.adriel.com/ko/blog/advertising-metrics-benchmark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annyeongindia.com/popular-korean-universities-and-scholarships-among-indian-students/" TargetMode="External"/><Relationship Id="rId5" Type="http://schemas.openxmlformats.org/officeDocument/2006/relationships/hyperlink" Target="https://www.timeshighereducation.com/blog/struggling-south-korean-universities-should-tap-indian-market" TargetMode="External"/><Relationship Id="rId4" Type="http://schemas.openxmlformats.org/officeDocument/2006/relationships/image" Target="../media/image25.jpg"/><Relationship Id="rId9" Type="http://schemas.openxmlformats.org/officeDocument/2006/relationships/hyperlink" Target="https://pib.gov.in/PressReleaseIframePage.aspx?PRID=189451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3"/>
        <p:cNvGrpSpPr/>
        <p:nvPr/>
      </p:nvGrpSpPr>
      <p:grpSpPr>
        <a:xfrm>
          <a:off x="0" y="0"/>
          <a:ext cx="0" cy="0"/>
          <a:chOff x="0" y="0"/>
          <a:chExt cx="0" cy="0"/>
        </a:xfrm>
      </p:grpSpPr>
      <p:pic>
        <p:nvPicPr>
          <p:cNvPr id="97" name="Google Shape;97;p2"/>
          <p:cNvPicPr preferRelativeResize="0"/>
          <p:nvPr/>
        </p:nvPicPr>
        <p:blipFill>
          <a:blip r:embed="rId3">
            <a:alphaModFix/>
          </a:blip>
          <a:stretch>
            <a:fillRect/>
          </a:stretch>
        </p:blipFill>
        <p:spPr>
          <a:xfrm>
            <a:off x="9944100" y="6530927"/>
            <a:ext cx="2247900" cy="285750"/>
          </a:xfrm>
          <a:prstGeom prst="rect">
            <a:avLst/>
          </a:prstGeom>
          <a:noFill/>
          <a:ln>
            <a:noFill/>
          </a:ln>
        </p:spPr>
      </p:pic>
      <p:pic>
        <p:nvPicPr>
          <p:cNvPr id="1030" name="Picture 6" descr="Manhattan Images - Free Download on Freepik">
            <a:extLst>
              <a:ext uri="{FF2B5EF4-FFF2-40B4-BE49-F238E27FC236}">
                <a16:creationId xmlns:a16="http://schemas.microsoft.com/office/drawing/2014/main" id="{6ED29901-A7A5-CC8D-5449-863303734189}"/>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0" y="-682415"/>
            <a:ext cx="12192000" cy="8121508"/>
          </a:xfrm>
          <a:prstGeom prst="rect">
            <a:avLst/>
          </a:prstGeom>
          <a:noFill/>
          <a:extLst>
            <a:ext uri="{909E8E84-426E-40DD-AFC4-6F175D3DCCD1}">
              <a14:hiddenFill xmlns:a14="http://schemas.microsoft.com/office/drawing/2010/main">
                <a:solidFill>
                  <a:srgbClr val="FFFFFF"/>
                </a:solidFill>
              </a14:hiddenFill>
            </a:ext>
          </a:extLst>
        </p:spPr>
      </p:pic>
      <p:sp>
        <p:nvSpPr>
          <p:cNvPr id="96" name="Google Shape;96;p2"/>
          <p:cNvSpPr txBox="1"/>
          <p:nvPr/>
        </p:nvSpPr>
        <p:spPr>
          <a:xfrm>
            <a:off x="5115375" y="2478113"/>
            <a:ext cx="5548200" cy="18004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7600" b="1" dirty="0">
                <a:solidFill>
                  <a:schemeClr val="lt1"/>
                </a:solidFill>
              </a:rPr>
              <a:t>New York</a:t>
            </a:r>
          </a:p>
          <a:p>
            <a:pPr marL="0" marR="0" lvl="0" indent="0" algn="l" rtl="0">
              <a:spcBef>
                <a:spcPts val="0"/>
              </a:spcBef>
              <a:spcAft>
                <a:spcPts val="0"/>
              </a:spcAft>
              <a:buNone/>
            </a:pPr>
            <a:r>
              <a:rPr lang="en" altLang="ko-KR" sz="3500" dirty="0">
                <a:solidFill>
                  <a:schemeClr val="lt1"/>
                </a:solidFill>
              </a:rPr>
              <a:t>_Airbnb_</a:t>
            </a:r>
            <a:endParaRPr lang="en" sz="3500" dirty="0">
              <a:solidFill>
                <a:schemeClr val="lt1"/>
              </a:solidFill>
            </a:endParaRPr>
          </a:p>
        </p:txBody>
      </p:sp>
      <p:sp>
        <p:nvSpPr>
          <p:cNvPr id="99" name="Google Shape;99;p2"/>
          <p:cNvSpPr txBox="1"/>
          <p:nvPr/>
        </p:nvSpPr>
        <p:spPr>
          <a:xfrm>
            <a:off x="2573826" y="4300675"/>
            <a:ext cx="21120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1800" dirty="0">
                <a:solidFill>
                  <a:schemeClr val="lt1"/>
                </a:solidFill>
              </a:rPr>
              <a:t>Business Analytics</a:t>
            </a:r>
            <a:endParaRPr sz="1800" dirty="0">
              <a:solidFill>
                <a:schemeClr val="lt1"/>
              </a:solidFill>
              <a:latin typeface="Arial"/>
              <a:ea typeface="Arial"/>
              <a:cs typeface="Arial"/>
              <a:sym typeface="Arial"/>
            </a:endParaRPr>
          </a:p>
        </p:txBody>
      </p:sp>
      <p:pic>
        <p:nvPicPr>
          <p:cNvPr id="1028" name="Picture 4" descr="미국 - 위키백과, 우리 모두의 백과사전">
            <a:extLst>
              <a:ext uri="{FF2B5EF4-FFF2-40B4-BE49-F238E27FC236}">
                <a16:creationId xmlns:a16="http://schemas.microsoft.com/office/drawing/2014/main" id="{D01C8907-139E-FF50-301F-161993684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3761" y="2765176"/>
            <a:ext cx="2524975" cy="1327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27106f2d7bd_1_1"/>
          <p:cNvSpPr txBox="1"/>
          <p:nvPr/>
        </p:nvSpPr>
        <p:spPr>
          <a:xfrm>
            <a:off x="439320" y="2184600"/>
            <a:ext cx="24750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500" dirty="0" err="1">
                <a:solidFill>
                  <a:schemeClr val="dk1"/>
                </a:solidFill>
                <a:latin typeface="Do Hyeon"/>
                <a:ea typeface="Do Hyeon"/>
                <a:cs typeface="Do Hyeon"/>
                <a:sym typeface="Do Hyeon"/>
              </a:rPr>
              <a:t>Part</a:t>
            </a:r>
            <a:r>
              <a:rPr lang="ko-KR" sz="3500" dirty="0">
                <a:solidFill>
                  <a:schemeClr val="dk1"/>
                </a:solidFill>
                <a:latin typeface="Do Hyeon"/>
                <a:ea typeface="Do Hyeon"/>
                <a:cs typeface="Do Hyeon"/>
                <a:sym typeface="Do Hyeon"/>
              </a:rPr>
              <a:t> </a:t>
            </a:r>
            <a:r>
              <a:rPr lang="en-US" altLang="ko-KR" sz="3500" dirty="0">
                <a:solidFill>
                  <a:schemeClr val="dk1"/>
                </a:solidFill>
                <a:latin typeface="Do Hyeon"/>
                <a:ea typeface="Do Hyeon"/>
                <a:cs typeface="Do Hyeon"/>
                <a:sym typeface="Do Hyeon"/>
              </a:rPr>
              <a:t>4</a:t>
            </a:r>
            <a:endParaRPr sz="3500" dirty="0">
              <a:solidFill>
                <a:schemeClr val="dk1"/>
              </a:solidFill>
              <a:latin typeface="Do Hyeon"/>
              <a:ea typeface="Do Hyeon"/>
              <a:cs typeface="Do Hyeon"/>
              <a:sym typeface="Do Hyeon"/>
            </a:endParaRPr>
          </a:p>
        </p:txBody>
      </p:sp>
      <p:sp>
        <p:nvSpPr>
          <p:cNvPr id="247" name="Google Shape;247;g27106f2d7bd_1_1"/>
          <p:cNvSpPr txBox="1"/>
          <p:nvPr/>
        </p:nvSpPr>
        <p:spPr>
          <a:xfrm>
            <a:off x="439328" y="2969700"/>
            <a:ext cx="4871100" cy="78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4500" b="1" dirty="0">
                <a:solidFill>
                  <a:schemeClr val="dk1"/>
                </a:solidFill>
              </a:rPr>
              <a:t>Data Set</a:t>
            </a:r>
            <a:endParaRPr sz="4500" dirty="0">
              <a:solidFill>
                <a:schemeClr val="dk1"/>
              </a:solidFill>
              <a:latin typeface="Do Hyeon"/>
              <a:ea typeface="Do Hyeon"/>
              <a:cs typeface="Do Hyeon"/>
              <a:sym typeface="Do Hyeon"/>
            </a:endParaRPr>
          </a:p>
        </p:txBody>
      </p:sp>
      <p:grpSp>
        <p:nvGrpSpPr>
          <p:cNvPr id="248" name="Google Shape;248;g27106f2d7bd_1_1"/>
          <p:cNvGrpSpPr/>
          <p:nvPr/>
        </p:nvGrpSpPr>
        <p:grpSpPr>
          <a:xfrm>
            <a:off x="10511172" y="198336"/>
            <a:ext cx="1404081" cy="355362"/>
            <a:chOff x="1324" y="584"/>
            <a:chExt cx="3564" cy="902"/>
          </a:xfrm>
        </p:grpSpPr>
        <p:sp>
          <p:nvSpPr>
            <p:cNvPr id="249" name="Google Shape;249;g27106f2d7bd_1_1"/>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0" name="Google Shape;250;g27106f2d7bd_1_1"/>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1" name="Google Shape;251;g27106f2d7bd_1_1"/>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2" name="Google Shape;252;g27106f2d7bd_1_1"/>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3" name="Google Shape;253;g27106f2d7bd_1_1"/>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4" name="Google Shape;254;g27106f2d7bd_1_1"/>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5" name="Google Shape;255;g27106f2d7bd_1_1"/>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6" name="Google Shape;256;g27106f2d7bd_1_1"/>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7" name="Google Shape;257;g27106f2d7bd_1_1"/>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8" name="Google Shape;258;g27106f2d7bd_1_1"/>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9" name="Google Shape;259;g27106f2d7bd_1_1"/>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0" name="Google Shape;260;g27106f2d7bd_1_1"/>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1" name="Google Shape;261;g27106f2d7bd_1_1"/>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2" name="Google Shape;262;g27106f2d7bd_1_1"/>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3" name="Google Shape;263;g27106f2d7bd_1_1"/>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4" name="Google Shape;264;g27106f2d7bd_1_1"/>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5" name="Google Shape;265;g27106f2d7bd_1_1"/>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6" name="Google Shape;266;g27106f2d7bd_1_1"/>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7" name="Google Shape;267;g27106f2d7bd_1_1"/>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8" name="Google Shape;268;g27106f2d7bd_1_1"/>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9" name="Google Shape;269;g27106f2d7bd_1_1"/>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0" name="Google Shape;270;g27106f2d7bd_1_1"/>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1" name="Google Shape;271;g27106f2d7bd_1_1"/>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2" name="Google Shape;272;g27106f2d7bd_1_1"/>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3" name="Google Shape;273;g27106f2d7bd_1_1"/>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4" name="Google Shape;274;g27106f2d7bd_1_1"/>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5" name="Google Shape;275;g27106f2d7bd_1_1"/>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6" name="Google Shape;276;g27106f2d7bd_1_1"/>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7" name="Google Shape;277;g27106f2d7bd_1_1"/>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8" name="Google Shape;278;g27106f2d7bd_1_1"/>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9" name="Google Shape;279;g27106f2d7bd_1_1"/>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0" name="Google Shape;280;g27106f2d7bd_1_1"/>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1" name="Google Shape;281;g27106f2d7bd_1_1"/>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2" name="Google Shape;282;g27106f2d7bd_1_1"/>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3" name="Google Shape;283;g27106f2d7bd_1_1"/>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grpSp>
        <p:nvGrpSpPr>
          <p:cNvPr id="284" name="Google Shape;284;g27106f2d7bd_1_1"/>
          <p:cNvGrpSpPr/>
          <p:nvPr/>
        </p:nvGrpSpPr>
        <p:grpSpPr>
          <a:xfrm>
            <a:off x="5335613" y="198336"/>
            <a:ext cx="1404081" cy="355362"/>
            <a:chOff x="1324" y="584"/>
            <a:chExt cx="3564" cy="902"/>
          </a:xfrm>
        </p:grpSpPr>
        <p:sp>
          <p:nvSpPr>
            <p:cNvPr id="285" name="Google Shape;285;g27106f2d7bd_1_1"/>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6" name="Google Shape;286;g27106f2d7bd_1_1"/>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7" name="Google Shape;287;g27106f2d7bd_1_1"/>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8" name="Google Shape;288;g27106f2d7bd_1_1"/>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9" name="Google Shape;289;g27106f2d7bd_1_1"/>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0" name="Google Shape;290;g27106f2d7bd_1_1"/>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1" name="Google Shape;291;g27106f2d7bd_1_1"/>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2" name="Google Shape;292;g27106f2d7bd_1_1"/>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3" name="Google Shape;293;g27106f2d7bd_1_1"/>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4" name="Google Shape;294;g27106f2d7bd_1_1"/>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5" name="Google Shape;295;g27106f2d7bd_1_1"/>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6" name="Google Shape;296;g27106f2d7bd_1_1"/>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7" name="Google Shape;297;g27106f2d7bd_1_1"/>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8" name="Google Shape;298;g27106f2d7bd_1_1"/>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9" name="Google Shape;299;g27106f2d7bd_1_1"/>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0" name="Google Shape;300;g27106f2d7bd_1_1"/>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1" name="Google Shape;301;g27106f2d7bd_1_1"/>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2" name="Google Shape;302;g27106f2d7bd_1_1"/>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3" name="Google Shape;303;g27106f2d7bd_1_1"/>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4" name="Google Shape;304;g27106f2d7bd_1_1"/>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5" name="Google Shape;305;g27106f2d7bd_1_1"/>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6" name="Google Shape;306;g27106f2d7bd_1_1"/>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7" name="Google Shape;307;g27106f2d7bd_1_1"/>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8" name="Google Shape;308;g27106f2d7bd_1_1"/>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9" name="Google Shape;309;g27106f2d7bd_1_1"/>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0" name="Google Shape;310;g27106f2d7bd_1_1"/>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1" name="Google Shape;311;g27106f2d7bd_1_1"/>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2" name="Google Shape;312;g27106f2d7bd_1_1"/>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3" name="Google Shape;313;g27106f2d7bd_1_1"/>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4" name="Google Shape;314;g27106f2d7bd_1_1"/>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5" name="Google Shape;315;g27106f2d7bd_1_1"/>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6" name="Google Shape;316;g27106f2d7bd_1_1"/>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7" name="Google Shape;317;g27106f2d7bd_1_1"/>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8" name="Google Shape;318;g27106f2d7bd_1_1"/>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9" name="Google Shape;319;g27106f2d7bd_1_1"/>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grpSp>
        <p:nvGrpSpPr>
          <p:cNvPr id="321" name="Google Shape;321;g27106f2d7bd_1_1"/>
          <p:cNvGrpSpPr/>
          <p:nvPr/>
        </p:nvGrpSpPr>
        <p:grpSpPr>
          <a:xfrm>
            <a:off x="5515141" y="273911"/>
            <a:ext cx="1404081" cy="355362"/>
            <a:chOff x="1324" y="584"/>
            <a:chExt cx="3564" cy="902"/>
          </a:xfrm>
        </p:grpSpPr>
        <p:sp>
          <p:nvSpPr>
            <p:cNvPr id="322" name="Google Shape;322;g27106f2d7bd_1_1"/>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3" name="Google Shape;323;g27106f2d7bd_1_1"/>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4" name="Google Shape;324;g27106f2d7bd_1_1"/>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5" name="Google Shape;325;g27106f2d7bd_1_1"/>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6" name="Google Shape;326;g27106f2d7bd_1_1"/>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7" name="Google Shape;327;g27106f2d7bd_1_1"/>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8" name="Google Shape;328;g27106f2d7bd_1_1"/>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9" name="Google Shape;329;g27106f2d7bd_1_1"/>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0" name="Google Shape;330;g27106f2d7bd_1_1"/>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1" name="Google Shape;331;g27106f2d7bd_1_1"/>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2" name="Google Shape;332;g27106f2d7bd_1_1"/>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3" name="Google Shape;333;g27106f2d7bd_1_1"/>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4" name="Google Shape;334;g27106f2d7bd_1_1"/>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5" name="Google Shape;335;g27106f2d7bd_1_1"/>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6" name="Google Shape;336;g27106f2d7bd_1_1"/>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7" name="Google Shape;337;g27106f2d7bd_1_1"/>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8" name="Google Shape;338;g27106f2d7bd_1_1"/>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9" name="Google Shape;339;g27106f2d7bd_1_1"/>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0" name="Google Shape;340;g27106f2d7bd_1_1"/>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1" name="Google Shape;341;g27106f2d7bd_1_1"/>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2" name="Google Shape;342;g27106f2d7bd_1_1"/>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3" name="Google Shape;343;g27106f2d7bd_1_1"/>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4" name="Google Shape;344;g27106f2d7bd_1_1"/>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5" name="Google Shape;345;g27106f2d7bd_1_1"/>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6" name="Google Shape;346;g27106f2d7bd_1_1"/>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7" name="Google Shape;347;g27106f2d7bd_1_1"/>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8" name="Google Shape;348;g27106f2d7bd_1_1"/>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9" name="Google Shape;349;g27106f2d7bd_1_1"/>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0" name="Google Shape;350;g27106f2d7bd_1_1"/>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1" name="Google Shape;351;g27106f2d7bd_1_1"/>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2" name="Google Shape;352;g27106f2d7bd_1_1"/>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3" name="Google Shape;353;g27106f2d7bd_1_1"/>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4" name="Google Shape;354;g27106f2d7bd_1_1"/>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5" name="Google Shape;355;g27106f2d7bd_1_1"/>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6" name="Google Shape;356;g27106f2d7bd_1_1"/>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pic>
        <p:nvPicPr>
          <p:cNvPr id="4104" name="Picture 8">
            <a:extLst>
              <a:ext uri="{FF2B5EF4-FFF2-40B4-BE49-F238E27FC236}">
                <a16:creationId xmlns:a16="http://schemas.microsoft.com/office/drawing/2014/main" id="{33900B02-8430-8AD7-F3C3-A194CB6E6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746" y="-287240"/>
            <a:ext cx="6209049" cy="773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33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4"/>
          <p:cNvSpPr/>
          <p:nvPr/>
        </p:nvSpPr>
        <p:spPr>
          <a:xfrm>
            <a:off x="0" y="0"/>
            <a:ext cx="712269" cy="712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3" name="Google Shape;663;p24"/>
          <p:cNvSpPr/>
          <p:nvPr/>
        </p:nvSpPr>
        <p:spPr>
          <a:xfrm>
            <a:off x="1004569" y="1085823"/>
            <a:ext cx="8834890" cy="438769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9" name="Google Shape;669;p24"/>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err="1">
                <a:solidFill>
                  <a:schemeClr val="dk1"/>
                </a:solidFill>
                <a:latin typeface="Gothic A1"/>
                <a:ea typeface="Gothic A1"/>
                <a:cs typeface="Gothic A1"/>
                <a:sym typeface="Gothic A1"/>
              </a:rPr>
              <a:t>Part</a:t>
            </a:r>
            <a:r>
              <a:rPr lang="ko-KR" sz="1300" dirty="0">
                <a:solidFill>
                  <a:schemeClr val="dk1"/>
                </a:solidFill>
                <a:latin typeface="Gothic A1"/>
                <a:ea typeface="Gothic A1"/>
                <a:cs typeface="Gothic A1"/>
                <a:sym typeface="Gothic A1"/>
              </a:rPr>
              <a:t> </a:t>
            </a:r>
            <a:r>
              <a:rPr lang="en-US" altLang="ko-KR" sz="1300" dirty="0">
                <a:solidFill>
                  <a:schemeClr val="dk1"/>
                </a:solidFill>
                <a:latin typeface="Gothic A1"/>
                <a:ea typeface="Gothic A1"/>
                <a:cs typeface="Gothic A1"/>
                <a:sym typeface="Gothic A1"/>
              </a:rPr>
              <a:t>4</a:t>
            </a:r>
            <a:endParaRPr sz="1300" dirty="0">
              <a:solidFill>
                <a:schemeClr val="dk1"/>
              </a:solidFill>
              <a:latin typeface="Gothic A1"/>
              <a:ea typeface="Gothic A1"/>
              <a:cs typeface="Gothic A1"/>
              <a:sym typeface="Gothic A1"/>
            </a:endParaRPr>
          </a:p>
        </p:txBody>
      </p:sp>
      <p:sp>
        <p:nvSpPr>
          <p:cNvPr id="670" name="Google Shape;670;p24"/>
          <p:cNvSpPr txBox="1"/>
          <p:nvPr/>
        </p:nvSpPr>
        <p:spPr>
          <a:xfrm flipH="1">
            <a:off x="871675" y="562800"/>
            <a:ext cx="3828300" cy="554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a:solidFill>
                  <a:srgbClr val="0D0D0D"/>
                </a:solidFill>
                <a:highlight>
                  <a:schemeClr val="lt1"/>
                </a:highlight>
                <a:latin typeface="Gothic A1"/>
                <a:ea typeface="Gothic A1"/>
                <a:cs typeface="Gothic A1"/>
                <a:sym typeface="Gothic A1"/>
              </a:rPr>
              <a:t>From </a:t>
            </a:r>
            <a:r>
              <a:rPr lang="en-US" sz="3000" b="1" dirty="0">
                <a:solidFill>
                  <a:srgbClr val="0D0D0D"/>
                </a:solidFill>
                <a:highlight>
                  <a:schemeClr val="lt1"/>
                </a:highlight>
                <a:latin typeface="Gothic A1"/>
                <a:ea typeface="Gothic A1"/>
                <a:cs typeface="Gothic A1"/>
                <a:sym typeface="Gothic A1"/>
                <a:hlinkClick r:id="rId3"/>
              </a:rPr>
              <a:t>Kaggle</a:t>
            </a:r>
            <a:endParaRPr sz="3000" dirty="0">
              <a:solidFill>
                <a:schemeClr val="dk1"/>
              </a:solidFill>
              <a:highlight>
                <a:schemeClr val="lt1"/>
              </a:highlight>
              <a:latin typeface="Gothic A1"/>
              <a:ea typeface="Gothic A1"/>
              <a:cs typeface="Gothic A1"/>
              <a:sym typeface="Gothic A1"/>
            </a:endParaRPr>
          </a:p>
        </p:txBody>
      </p:sp>
      <p:pic>
        <p:nvPicPr>
          <p:cNvPr id="671" name="Google Shape;671;p24"/>
          <p:cNvPicPr preferRelativeResize="0"/>
          <p:nvPr/>
        </p:nvPicPr>
        <p:blipFill>
          <a:blip r:embed="rId4">
            <a:alphaModFix/>
          </a:blip>
          <a:stretch>
            <a:fillRect/>
          </a:stretch>
        </p:blipFill>
        <p:spPr>
          <a:xfrm>
            <a:off x="9517870" y="6482475"/>
            <a:ext cx="2611555" cy="338700"/>
          </a:xfrm>
          <a:prstGeom prst="rect">
            <a:avLst/>
          </a:prstGeom>
          <a:noFill/>
          <a:ln>
            <a:noFill/>
          </a:ln>
        </p:spPr>
      </p:pic>
      <p:sp>
        <p:nvSpPr>
          <p:cNvPr id="3" name="TextBox 2">
            <a:extLst>
              <a:ext uri="{FF2B5EF4-FFF2-40B4-BE49-F238E27FC236}">
                <a16:creationId xmlns:a16="http://schemas.microsoft.com/office/drawing/2014/main" id="{317830F4-F47F-55EA-519B-28230C58718B}"/>
              </a:ext>
            </a:extLst>
          </p:cNvPr>
          <p:cNvSpPr txBox="1"/>
          <p:nvPr/>
        </p:nvSpPr>
        <p:spPr>
          <a:xfrm>
            <a:off x="1004570" y="1125529"/>
            <a:ext cx="8477519" cy="4247317"/>
          </a:xfrm>
          <a:prstGeom prst="rect">
            <a:avLst/>
          </a:prstGeom>
          <a:noFill/>
        </p:spPr>
        <p:txBody>
          <a:bodyPr wrap="square">
            <a:spAutoFit/>
          </a:bodyPr>
          <a:lstStyle/>
          <a:p>
            <a:r>
              <a:rPr lang="en" altLang="ko-Kore-KR" sz="1600" b="1" dirty="0"/>
              <a:t>1. id: </a:t>
            </a:r>
            <a:r>
              <a:rPr lang="en" altLang="ko-Kore-KR" sz="1600" dirty="0"/>
              <a:t>Unique ID of the Airbnb listing.</a:t>
            </a:r>
          </a:p>
          <a:p>
            <a:r>
              <a:rPr lang="en" altLang="ko-Kore-KR" sz="1600" b="1" dirty="0"/>
              <a:t>2. name: </a:t>
            </a:r>
            <a:r>
              <a:rPr lang="en" altLang="ko-Kore-KR" sz="1600" dirty="0"/>
              <a:t>Name of the listed property.</a:t>
            </a:r>
          </a:p>
          <a:p>
            <a:r>
              <a:rPr lang="en" altLang="ko-Kore-KR" sz="1600" b="1" dirty="0"/>
              <a:t>3. </a:t>
            </a:r>
            <a:r>
              <a:rPr lang="en" altLang="ko-Kore-KR" sz="1600" b="1" dirty="0" err="1"/>
              <a:t>host_id</a:t>
            </a:r>
            <a:r>
              <a:rPr lang="en" altLang="ko-Kore-KR" sz="1600" b="1" dirty="0"/>
              <a:t>: </a:t>
            </a:r>
            <a:r>
              <a:rPr lang="en" altLang="ko-Kore-KR" sz="1600" dirty="0"/>
              <a:t>Unique ID of the host.</a:t>
            </a:r>
          </a:p>
          <a:p>
            <a:r>
              <a:rPr lang="en" altLang="ko-Kore-KR" sz="1600" b="1" dirty="0"/>
              <a:t>4. </a:t>
            </a:r>
            <a:r>
              <a:rPr lang="en" altLang="ko-Kore-KR" sz="1600" b="1" dirty="0" err="1"/>
              <a:t>host_name</a:t>
            </a:r>
            <a:r>
              <a:rPr lang="en" altLang="ko-Kore-KR" sz="1600" b="1" dirty="0"/>
              <a:t>: </a:t>
            </a:r>
            <a:r>
              <a:rPr lang="en" altLang="ko-Kore-KR" sz="1600" dirty="0"/>
              <a:t>Name of the host.</a:t>
            </a:r>
          </a:p>
          <a:p>
            <a:r>
              <a:rPr lang="en" altLang="ko-Kore-KR" sz="1600" b="1" dirty="0"/>
              <a:t>5. </a:t>
            </a:r>
            <a:r>
              <a:rPr lang="en" altLang="ko-Kore-KR" sz="1600" b="1" dirty="0" err="1"/>
              <a:t>neighbourhood_group</a:t>
            </a:r>
            <a:r>
              <a:rPr lang="en" altLang="ko-Kore-KR" sz="1600" b="1" dirty="0"/>
              <a:t>: </a:t>
            </a:r>
            <a:r>
              <a:rPr lang="en" altLang="ko-Kore-KR" sz="1600" dirty="0"/>
              <a:t>General region of the location (neighborhood), e.g., Brooklyn, Manhattan, Queens, Staten Island, and Bronx.</a:t>
            </a:r>
          </a:p>
          <a:p>
            <a:r>
              <a:rPr lang="en" altLang="ko-Kore-KR" sz="1600" b="1" dirty="0"/>
              <a:t>6. </a:t>
            </a:r>
            <a:r>
              <a:rPr lang="en" altLang="ko-Kore-KR" sz="1600" b="1" dirty="0" err="1"/>
              <a:t>neighbourhood</a:t>
            </a:r>
            <a:r>
              <a:rPr lang="en" altLang="ko-Kore-KR" sz="1600" b="1" dirty="0"/>
              <a:t>: </a:t>
            </a:r>
            <a:r>
              <a:rPr lang="en" altLang="ko-Kore-KR" sz="1600" dirty="0"/>
              <a:t>Specific neighborhood where the property is located.</a:t>
            </a:r>
          </a:p>
          <a:p>
            <a:r>
              <a:rPr lang="en" altLang="ko-Kore-KR" sz="1600" b="1" dirty="0"/>
              <a:t>7. latitude: </a:t>
            </a:r>
            <a:r>
              <a:rPr lang="en" altLang="ko-Kore-KR" sz="1600" dirty="0"/>
              <a:t>Latitude coordinate of the property.</a:t>
            </a:r>
          </a:p>
          <a:p>
            <a:r>
              <a:rPr lang="en" altLang="ko-Kore-KR" sz="1600" b="1" dirty="0"/>
              <a:t>8. longitude: </a:t>
            </a:r>
            <a:r>
              <a:rPr lang="en" altLang="ko-Kore-KR" sz="1600" dirty="0"/>
              <a:t>Longitude coordinate of the property.</a:t>
            </a:r>
          </a:p>
          <a:p>
            <a:r>
              <a:rPr lang="en" altLang="ko-Kore-KR" sz="1600" b="1" dirty="0"/>
              <a:t>9. </a:t>
            </a:r>
            <a:r>
              <a:rPr lang="en" altLang="ko-Kore-KR" sz="1600" b="1" dirty="0" err="1"/>
              <a:t>room_type</a:t>
            </a:r>
            <a:r>
              <a:rPr lang="en" altLang="ko-Kore-KR" sz="1600" b="1" dirty="0"/>
              <a:t>: </a:t>
            </a:r>
            <a:r>
              <a:rPr lang="en" altLang="ko-Kore-KR" sz="1600" dirty="0"/>
              <a:t>Type of room (e.g., Private room, Shared room, Entire home/apt).</a:t>
            </a:r>
          </a:p>
          <a:p>
            <a:r>
              <a:rPr lang="en" altLang="ko-Kore-KR" sz="1600" b="1" dirty="0"/>
              <a:t>10. price</a:t>
            </a:r>
            <a:r>
              <a:rPr lang="en" altLang="ko-Kore-KR" sz="1600" dirty="0"/>
              <a:t>: Price per night (in USD).</a:t>
            </a:r>
          </a:p>
          <a:p>
            <a:r>
              <a:rPr lang="en" altLang="ko-Kore-KR" sz="1600" b="1" dirty="0"/>
              <a:t>11. </a:t>
            </a:r>
            <a:r>
              <a:rPr lang="en" altLang="ko-Kore-KR" sz="1600" b="1" dirty="0" err="1"/>
              <a:t>minimum_nights</a:t>
            </a:r>
            <a:r>
              <a:rPr lang="en" altLang="ko-Kore-KR" sz="1600" b="1" dirty="0"/>
              <a:t>: </a:t>
            </a:r>
            <a:r>
              <a:rPr lang="en" altLang="ko-Kore-KR" sz="1600" dirty="0"/>
              <a:t>Minimum number of nights guests are required to stay.</a:t>
            </a:r>
          </a:p>
          <a:p>
            <a:r>
              <a:rPr lang="en" altLang="ko-Kore-KR" sz="1600" b="1" dirty="0"/>
              <a:t>12. </a:t>
            </a:r>
            <a:r>
              <a:rPr lang="en" altLang="ko-Kore-KR" sz="1600" b="1" dirty="0" err="1"/>
              <a:t>number_of_reviews</a:t>
            </a:r>
            <a:r>
              <a:rPr lang="en" altLang="ko-Kore-KR" sz="1600" b="1" dirty="0"/>
              <a:t>: </a:t>
            </a:r>
            <a:r>
              <a:rPr lang="en" altLang="ko-Kore-KR" sz="1600" dirty="0"/>
              <a:t>Number of reviews the listing has received.</a:t>
            </a:r>
          </a:p>
          <a:p>
            <a:r>
              <a:rPr lang="en" altLang="ko-Kore-KR" sz="1600" b="1" dirty="0"/>
              <a:t>13. </a:t>
            </a:r>
            <a:r>
              <a:rPr lang="en" altLang="ko-Kore-KR" sz="1600" b="1" dirty="0" err="1"/>
              <a:t>last_review</a:t>
            </a:r>
            <a:r>
              <a:rPr lang="en" altLang="ko-Kore-KR" sz="1600" b="1" dirty="0"/>
              <a:t>: </a:t>
            </a:r>
            <a:r>
              <a:rPr lang="en" altLang="ko-Kore-KR" sz="1600" dirty="0"/>
              <a:t>Date of the last review.</a:t>
            </a:r>
          </a:p>
          <a:p>
            <a:r>
              <a:rPr lang="en" altLang="ko-Kore-KR" sz="1600" b="1" dirty="0"/>
              <a:t>14. </a:t>
            </a:r>
            <a:r>
              <a:rPr lang="en" altLang="ko-Kore-KR" sz="1600" b="1" dirty="0" err="1"/>
              <a:t>reviews_per_month</a:t>
            </a:r>
            <a:r>
              <a:rPr lang="en" altLang="ko-Kore-KR" sz="1600" b="1" dirty="0"/>
              <a:t>: </a:t>
            </a:r>
            <a:r>
              <a:rPr lang="en" altLang="ko-Kore-KR" sz="1600" dirty="0"/>
              <a:t>Average number of reviews per month.</a:t>
            </a:r>
          </a:p>
          <a:p>
            <a:r>
              <a:rPr lang="en" altLang="ko-Kore-KR" sz="1600" b="1" dirty="0"/>
              <a:t>15. </a:t>
            </a:r>
            <a:r>
              <a:rPr lang="en" altLang="ko-Kore-KR" sz="1600" b="1" dirty="0" err="1"/>
              <a:t>calculated_host_listings_count</a:t>
            </a:r>
            <a:r>
              <a:rPr lang="en" altLang="ko-Kore-KR" sz="1600" b="1" dirty="0"/>
              <a:t>: </a:t>
            </a:r>
            <a:r>
              <a:rPr lang="en" altLang="ko-Kore-KR" sz="1600" dirty="0"/>
              <a:t>Total number of properties listed by the host.</a:t>
            </a:r>
          </a:p>
          <a:p>
            <a:r>
              <a:rPr lang="en" altLang="ko-Kore-KR" sz="1600" b="1" dirty="0"/>
              <a:t>16. availability_365: </a:t>
            </a:r>
            <a:r>
              <a:rPr lang="en" altLang="ko-Kore-KR" sz="1600" dirty="0"/>
              <a:t>Number of days the property is available in a year.</a:t>
            </a:r>
          </a:p>
        </p:txBody>
      </p:sp>
      <p:sp>
        <p:nvSpPr>
          <p:cNvPr id="5" name="TextBox 4">
            <a:extLst>
              <a:ext uri="{FF2B5EF4-FFF2-40B4-BE49-F238E27FC236}">
                <a16:creationId xmlns:a16="http://schemas.microsoft.com/office/drawing/2014/main" id="{C6A06205-B0BD-F802-6DBE-B132B7B3B129}"/>
              </a:ext>
            </a:extLst>
          </p:cNvPr>
          <p:cNvSpPr txBox="1"/>
          <p:nvPr/>
        </p:nvSpPr>
        <p:spPr>
          <a:xfrm>
            <a:off x="6468797" y="678432"/>
            <a:ext cx="6098146" cy="400110"/>
          </a:xfrm>
          <a:prstGeom prst="rect">
            <a:avLst/>
          </a:prstGeom>
          <a:noFill/>
        </p:spPr>
        <p:txBody>
          <a:bodyPr wrap="square">
            <a:spAutoFit/>
          </a:bodyPr>
          <a:lstStyle/>
          <a:p>
            <a:r>
              <a:rPr lang="en" altLang="ko-Kore-KR" sz="2000" dirty="0"/>
              <a:t>48,895 rows and 16 columns</a:t>
            </a:r>
            <a:endParaRPr lang="ko-Kore-KR"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4"/>
          <p:cNvSpPr/>
          <p:nvPr/>
        </p:nvSpPr>
        <p:spPr>
          <a:xfrm>
            <a:off x="0" y="0"/>
            <a:ext cx="712269" cy="712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0" name="Google Shape;670;p24"/>
          <p:cNvSpPr txBox="1"/>
          <p:nvPr/>
        </p:nvSpPr>
        <p:spPr>
          <a:xfrm flipH="1">
            <a:off x="871675" y="562800"/>
            <a:ext cx="4872302"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a:solidFill>
                  <a:srgbClr val="0D0D0D"/>
                </a:solidFill>
                <a:highlight>
                  <a:schemeClr val="lt1"/>
                </a:highlight>
                <a:latin typeface="Gothic A1"/>
                <a:ea typeface="Gothic A1"/>
                <a:cs typeface="Gothic A1"/>
                <a:sym typeface="Gothic A1"/>
              </a:rPr>
              <a:t>Descriptive Statistics</a:t>
            </a:r>
            <a:endParaRPr sz="3000" dirty="0">
              <a:solidFill>
                <a:schemeClr val="dk1"/>
              </a:solidFill>
              <a:highlight>
                <a:schemeClr val="lt1"/>
              </a:highlight>
              <a:latin typeface="Gothic A1"/>
              <a:ea typeface="Gothic A1"/>
              <a:cs typeface="Gothic A1"/>
              <a:sym typeface="Gothic A1"/>
            </a:endParaRPr>
          </a:p>
        </p:txBody>
      </p:sp>
      <p:pic>
        <p:nvPicPr>
          <p:cNvPr id="671" name="Google Shape;671;p24"/>
          <p:cNvPicPr preferRelativeResize="0"/>
          <p:nvPr/>
        </p:nvPicPr>
        <p:blipFill>
          <a:blip r:embed="rId3">
            <a:alphaModFix/>
          </a:blip>
          <a:stretch>
            <a:fillRect/>
          </a:stretch>
        </p:blipFill>
        <p:spPr>
          <a:xfrm>
            <a:off x="9517870" y="6482475"/>
            <a:ext cx="2611555" cy="338700"/>
          </a:xfrm>
          <a:prstGeom prst="rect">
            <a:avLst/>
          </a:prstGeom>
          <a:noFill/>
          <a:ln>
            <a:noFill/>
          </a:ln>
        </p:spPr>
      </p:pic>
      <p:pic>
        <p:nvPicPr>
          <p:cNvPr id="2" name="그림 1">
            <a:extLst>
              <a:ext uri="{FF2B5EF4-FFF2-40B4-BE49-F238E27FC236}">
                <a16:creationId xmlns:a16="http://schemas.microsoft.com/office/drawing/2014/main" id="{A85623FD-4A24-823B-BC3B-D537303B3DB5}"/>
              </a:ext>
            </a:extLst>
          </p:cNvPr>
          <p:cNvPicPr>
            <a:picLocks noChangeAspect="1"/>
          </p:cNvPicPr>
          <p:nvPr/>
        </p:nvPicPr>
        <p:blipFill>
          <a:blip r:embed="rId4"/>
          <a:stretch>
            <a:fillRect/>
          </a:stretch>
        </p:blipFill>
        <p:spPr>
          <a:xfrm>
            <a:off x="602784" y="1776223"/>
            <a:ext cx="11011041" cy="2538200"/>
          </a:xfrm>
          <a:prstGeom prst="rect">
            <a:avLst/>
          </a:prstGeom>
        </p:spPr>
      </p:pic>
      <p:sp>
        <p:nvSpPr>
          <p:cNvPr id="4" name="Google Shape;669;p24">
            <a:extLst>
              <a:ext uri="{FF2B5EF4-FFF2-40B4-BE49-F238E27FC236}">
                <a16:creationId xmlns:a16="http://schemas.microsoft.com/office/drawing/2014/main" id="{783CD6DE-3453-C320-09D9-9EBEB0DEBFEB}"/>
              </a:ext>
            </a:extLst>
          </p:cNvPr>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err="1">
                <a:solidFill>
                  <a:schemeClr val="dk1"/>
                </a:solidFill>
                <a:latin typeface="Gothic A1"/>
                <a:ea typeface="Gothic A1"/>
                <a:cs typeface="Gothic A1"/>
                <a:sym typeface="Gothic A1"/>
              </a:rPr>
              <a:t>Part</a:t>
            </a:r>
            <a:r>
              <a:rPr lang="ko-KR" sz="1300" dirty="0">
                <a:solidFill>
                  <a:schemeClr val="dk1"/>
                </a:solidFill>
                <a:latin typeface="Gothic A1"/>
                <a:ea typeface="Gothic A1"/>
                <a:cs typeface="Gothic A1"/>
                <a:sym typeface="Gothic A1"/>
              </a:rPr>
              <a:t> </a:t>
            </a:r>
            <a:r>
              <a:rPr lang="en-US" altLang="ko-KR" sz="1300" dirty="0">
                <a:solidFill>
                  <a:schemeClr val="dk1"/>
                </a:solidFill>
                <a:latin typeface="Gothic A1"/>
                <a:ea typeface="Gothic A1"/>
                <a:cs typeface="Gothic A1"/>
                <a:sym typeface="Gothic A1"/>
              </a:rPr>
              <a:t>4</a:t>
            </a:r>
            <a:endParaRPr sz="1300" dirty="0">
              <a:solidFill>
                <a:schemeClr val="dk1"/>
              </a:solidFill>
              <a:latin typeface="Gothic A1"/>
              <a:ea typeface="Gothic A1"/>
              <a:cs typeface="Gothic A1"/>
              <a:sym typeface="Gothic A1"/>
            </a:endParaRPr>
          </a:p>
        </p:txBody>
      </p:sp>
    </p:spTree>
    <p:extLst>
      <p:ext uri="{BB962C8B-B14F-4D97-AF65-F5344CB8AC3E}">
        <p14:creationId xmlns:p14="http://schemas.microsoft.com/office/powerpoint/2010/main" val="1835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6" name="Google Shape;686;g2db86c73da4_0_137"/>
          <p:cNvSpPr txBox="1"/>
          <p:nvPr/>
        </p:nvSpPr>
        <p:spPr>
          <a:xfrm flipH="1">
            <a:off x="871674" y="562800"/>
            <a:ext cx="8182173"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altLang="ko-KR" sz="3000" b="1" dirty="0">
                <a:solidFill>
                  <a:srgbClr val="0D0D0D"/>
                </a:solidFill>
                <a:latin typeface="Gothic A1"/>
                <a:ea typeface="Gothic A1"/>
                <a:cs typeface="Gothic A1"/>
                <a:sym typeface="Gothic A1"/>
              </a:rPr>
              <a:t>Distribution by </a:t>
            </a:r>
            <a:r>
              <a:rPr lang="en-US" altLang="ko-KR" sz="3000" b="1" dirty="0" err="1">
                <a:solidFill>
                  <a:srgbClr val="0D0D0D"/>
                </a:solidFill>
                <a:latin typeface="Gothic A1"/>
                <a:ea typeface="Gothic A1"/>
                <a:cs typeface="Gothic A1"/>
                <a:sym typeface="Gothic A1"/>
              </a:rPr>
              <a:t>Neighbourhood</a:t>
            </a:r>
            <a:r>
              <a:rPr lang="en-US" altLang="ko-KR" sz="3000" b="1" dirty="0">
                <a:solidFill>
                  <a:srgbClr val="0D0D0D"/>
                </a:solidFill>
                <a:latin typeface="Gothic A1"/>
                <a:ea typeface="Gothic A1"/>
                <a:cs typeface="Gothic A1"/>
                <a:sym typeface="Gothic A1"/>
              </a:rPr>
              <a:t> Group</a:t>
            </a:r>
            <a:endParaRPr sz="3000" dirty="0">
              <a:solidFill>
                <a:schemeClr val="dk1"/>
              </a:solidFill>
              <a:highlight>
                <a:schemeClr val="lt1"/>
              </a:highlight>
              <a:latin typeface="Gothic A1"/>
              <a:ea typeface="Gothic A1"/>
              <a:cs typeface="Gothic A1"/>
              <a:sym typeface="Gothic A1"/>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pic>
        <p:nvPicPr>
          <p:cNvPr id="3" name="그림 2">
            <a:extLst>
              <a:ext uri="{FF2B5EF4-FFF2-40B4-BE49-F238E27FC236}">
                <a16:creationId xmlns:a16="http://schemas.microsoft.com/office/drawing/2014/main" id="{2AC7E532-B91B-73BD-6E5B-E40E2CD0B522}"/>
              </a:ext>
            </a:extLst>
          </p:cNvPr>
          <p:cNvPicPr>
            <a:picLocks noChangeAspect="1"/>
          </p:cNvPicPr>
          <p:nvPr/>
        </p:nvPicPr>
        <p:blipFill rotWithShape="1">
          <a:blip r:embed="rId4"/>
          <a:srcRect l="2863" t="1115" r="1766" b="2570"/>
          <a:stretch/>
        </p:blipFill>
        <p:spPr>
          <a:xfrm>
            <a:off x="3850784" y="1163097"/>
            <a:ext cx="4456090" cy="4259273"/>
          </a:xfrm>
          <a:prstGeom prst="rect">
            <a:avLst/>
          </a:prstGeom>
        </p:spPr>
      </p:pic>
      <p:sp>
        <p:nvSpPr>
          <p:cNvPr id="6" name="Google Shape;669;p24">
            <a:extLst>
              <a:ext uri="{FF2B5EF4-FFF2-40B4-BE49-F238E27FC236}">
                <a16:creationId xmlns:a16="http://schemas.microsoft.com/office/drawing/2014/main" id="{DC1982F6-E163-5BEE-053B-E091ADCBB6A4}"/>
              </a:ext>
            </a:extLst>
          </p:cNvPr>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err="1">
                <a:solidFill>
                  <a:schemeClr val="dk1"/>
                </a:solidFill>
                <a:latin typeface="Gothic A1"/>
                <a:ea typeface="Gothic A1"/>
                <a:cs typeface="Gothic A1"/>
                <a:sym typeface="Gothic A1"/>
              </a:rPr>
              <a:t>Part</a:t>
            </a:r>
            <a:r>
              <a:rPr lang="ko-KR" sz="1300" dirty="0">
                <a:solidFill>
                  <a:schemeClr val="dk1"/>
                </a:solidFill>
                <a:latin typeface="Gothic A1"/>
                <a:ea typeface="Gothic A1"/>
                <a:cs typeface="Gothic A1"/>
                <a:sym typeface="Gothic A1"/>
              </a:rPr>
              <a:t> </a:t>
            </a:r>
            <a:r>
              <a:rPr lang="en-US" altLang="ko-KR" sz="1300" dirty="0">
                <a:solidFill>
                  <a:schemeClr val="dk1"/>
                </a:solidFill>
                <a:latin typeface="Gothic A1"/>
                <a:ea typeface="Gothic A1"/>
                <a:cs typeface="Gothic A1"/>
                <a:sym typeface="Gothic A1"/>
              </a:rPr>
              <a:t>4</a:t>
            </a:r>
            <a:endParaRPr sz="1300" dirty="0">
              <a:solidFill>
                <a:schemeClr val="dk1"/>
              </a:solidFill>
              <a:latin typeface="Gothic A1"/>
              <a:ea typeface="Gothic A1"/>
              <a:cs typeface="Gothic A1"/>
              <a:sym typeface="Gothic A1"/>
            </a:endParaRPr>
          </a:p>
        </p:txBody>
      </p:sp>
    </p:spTree>
    <p:extLst>
      <p:ext uri="{BB962C8B-B14F-4D97-AF65-F5344CB8AC3E}">
        <p14:creationId xmlns:p14="http://schemas.microsoft.com/office/powerpoint/2010/main" val="2119731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6" name="Google Shape;686;g2db86c73da4_0_137"/>
          <p:cNvSpPr txBox="1"/>
          <p:nvPr/>
        </p:nvSpPr>
        <p:spPr>
          <a:xfrm flipH="1">
            <a:off x="871675" y="562800"/>
            <a:ext cx="11257750"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a:solidFill>
                  <a:srgbClr val="0D0D0D"/>
                </a:solidFill>
                <a:highlight>
                  <a:schemeClr val="lt1"/>
                </a:highlight>
                <a:latin typeface="Gothic A1"/>
                <a:ea typeface="Gothic A1"/>
                <a:cs typeface="Gothic A1"/>
                <a:sym typeface="Gothic A1"/>
              </a:rPr>
              <a:t>Location Based on </a:t>
            </a:r>
            <a:r>
              <a:rPr lang="en-US" sz="3000" b="1" dirty="0" err="1">
                <a:solidFill>
                  <a:srgbClr val="0D0D0D"/>
                </a:solidFill>
                <a:highlight>
                  <a:schemeClr val="lt1"/>
                </a:highlight>
                <a:latin typeface="Gothic A1"/>
                <a:ea typeface="Gothic A1"/>
                <a:cs typeface="Gothic A1"/>
                <a:sym typeface="Gothic A1"/>
              </a:rPr>
              <a:t>Neighbourhood</a:t>
            </a:r>
            <a:r>
              <a:rPr lang="en-US" sz="3000" b="1" dirty="0">
                <a:solidFill>
                  <a:srgbClr val="0D0D0D"/>
                </a:solidFill>
                <a:highlight>
                  <a:schemeClr val="lt1"/>
                </a:highlight>
                <a:latin typeface="Gothic A1"/>
                <a:ea typeface="Gothic A1"/>
                <a:cs typeface="Gothic A1"/>
                <a:sym typeface="Gothic A1"/>
              </a:rPr>
              <a:t> Group and Room Type</a:t>
            </a:r>
            <a:endParaRPr sz="3000" dirty="0">
              <a:solidFill>
                <a:schemeClr val="dk1"/>
              </a:solidFill>
              <a:highlight>
                <a:schemeClr val="lt1"/>
              </a:highlight>
              <a:latin typeface="Gothic A1"/>
              <a:ea typeface="Gothic A1"/>
              <a:cs typeface="Gothic A1"/>
              <a:sym typeface="Gothic A1"/>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pic>
        <p:nvPicPr>
          <p:cNvPr id="4" name="그림 3">
            <a:extLst>
              <a:ext uri="{FF2B5EF4-FFF2-40B4-BE49-F238E27FC236}">
                <a16:creationId xmlns:a16="http://schemas.microsoft.com/office/drawing/2014/main" id="{9D1C68E3-74DE-4FA9-E22A-3D917A0083FF}"/>
              </a:ext>
            </a:extLst>
          </p:cNvPr>
          <p:cNvPicPr>
            <a:picLocks noChangeAspect="1"/>
          </p:cNvPicPr>
          <p:nvPr/>
        </p:nvPicPr>
        <p:blipFill>
          <a:blip r:embed="rId4"/>
          <a:stretch>
            <a:fillRect/>
          </a:stretch>
        </p:blipFill>
        <p:spPr>
          <a:xfrm>
            <a:off x="660684" y="1305343"/>
            <a:ext cx="5410200" cy="3454400"/>
          </a:xfrm>
          <a:prstGeom prst="rect">
            <a:avLst/>
          </a:prstGeom>
        </p:spPr>
      </p:pic>
      <p:pic>
        <p:nvPicPr>
          <p:cNvPr id="5" name="그림 4">
            <a:extLst>
              <a:ext uri="{FF2B5EF4-FFF2-40B4-BE49-F238E27FC236}">
                <a16:creationId xmlns:a16="http://schemas.microsoft.com/office/drawing/2014/main" id="{E5FED1D7-398A-C4B5-0FE0-3BC97F10F77F}"/>
              </a:ext>
            </a:extLst>
          </p:cNvPr>
          <p:cNvPicPr>
            <a:picLocks noChangeAspect="1"/>
          </p:cNvPicPr>
          <p:nvPr/>
        </p:nvPicPr>
        <p:blipFill>
          <a:blip r:embed="rId5"/>
          <a:stretch>
            <a:fillRect/>
          </a:stretch>
        </p:blipFill>
        <p:spPr>
          <a:xfrm>
            <a:off x="6044484" y="1318043"/>
            <a:ext cx="5461000" cy="3441700"/>
          </a:xfrm>
          <a:prstGeom prst="rect">
            <a:avLst/>
          </a:prstGeom>
        </p:spPr>
      </p:pic>
      <p:sp>
        <p:nvSpPr>
          <p:cNvPr id="6" name="Google Shape;669;p24">
            <a:extLst>
              <a:ext uri="{FF2B5EF4-FFF2-40B4-BE49-F238E27FC236}">
                <a16:creationId xmlns:a16="http://schemas.microsoft.com/office/drawing/2014/main" id="{E4637851-02AD-809B-A07D-0E19AB112018}"/>
              </a:ext>
            </a:extLst>
          </p:cNvPr>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err="1">
                <a:solidFill>
                  <a:schemeClr val="dk1"/>
                </a:solidFill>
                <a:latin typeface="Gothic A1"/>
                <a:ea typeface="Gothic A1"/>
                <a:cs typeface="Gothic A1"/>
                <a:sym typeface="Gothic A1"/>
              </a:rPr>
              <a:t>Part</a:t>
            </a:r>
            <a:r>
              <a:rPr lang="ko-KR" sz="1300" dirty="0">
                <a:solidFill>
                  <a:schemeClr val="dk1"/>
                </a:solidFill>
                <a:latin typeface="Gothic A1"/>
                <a:ea typeface="Gothic A1"/>
                <a:cs typeface="Gothic A1"/>
                <a:sym typeface="Gothic A1"/>
              </a:rPr>
              <a:t> </a:t>
            </a:r>
            <a:r>
              <a:rPr lang="en-US" altLang="ko-KR" sz="1300" dirty="0">
                <a:solidFill>
                  <a:schemeClr val="dk1"/>
                </a:solidFill>
                <a:latin typeface="Gothic A1"/>
                <a:ea typeface="Gothic A1"/>
                <a:cs typeface="Gothic A1"/>
                <a:sym typeface="Gothic A1"/>
              </a:rPr>
              <a:t>4</a:t>
            </a:r>
            <a:endParaRPr sz="1300" dirty="0">
              <a:solidFill>
                <a:schemeClr val="dk1"/>
              </a:solidFill>
              <a:latin typeface="Gothic A1"/>
              <a:ea typeface="Gothic A1"/>
              <a:cs typeface="Gothic A1"/>
              <a:sym typeface="Gothic A1"/>
            </a:endParaRPr>
          </a:p>
        </p:txBody>
      </p:sp>
    </p:spTree>
    <p:extLst>
      <p:ext uri="{BB962C8B-B14F-4D97-AF65-F5344CB8AC3E}">
        <p14:creationId xmlns:p14="http://schemas.microsoft.com/office/powerpoint/2010/main" val="17144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6" name="Google Shape;686;g2db86c73da4_0_137"/>
          <p:cNvSpPr txBox="1"/>
          <p:nvPr/>
        </p:nvSpPr>
        <p:spPr>
          <a:xfrm flipH="1">
            <a:off x="871675" y="562800"/>
            <a:ext cx="8903390"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err="1">
                <a:solidFill>
                  <a:srgbClr val="0D0D0D"/>
                </a:solidFill>
                <a:highlight>
                  <a:schemeClr val="lt1"/>
                </a:highlight>
                <a:latin typeface="Gothic A1"/>
                <a:ea typeface="Gothic A1"/>
                <a:cs typeface="Gothic A1"/>
                <a:sym typeface="Gothic A1"/>
              </a:rPr>
              <a:t>Neighbourhood</a:t>
            </a:r>
            <a:r>
              <a:rPr lang="en-US" sz="3000" b="1" dirty="0">
                <a:solidFill>
                  <a:srgbClr val="0D0D0D"/>
                </a:solidFill>
                <a:highlight>
                  <a:schemeClr val="lt1"/>
                </a:highlight>
                <a:latin typeface="Gothic A1"/>
                <a:ea typeface="Gothic A1"/>
                <a:cs typeface="Gothic A1"/>
                <a:sym typeface="Gothic A1"/>
              </a:rPr>
              <a:t> Group </a:t>
            </a:r>
            <a:r>
              <a:rPr lang="en-US" sz="3000" b="1" dirty="0">
                <a:solidFill>
                  <a:srgbClr val="0070C0"/>
                </a:solidFill>
                <a:highlight>
                  <a:schemeClr val="lt1"/>
                </a:highlight>
                <a:latin typeface="Gothic A1"/>
                <a:ea typeface="Gothic A1"/>
                <a:cs typeface="Gothic A1"/>
                <a:sym typeface="Gothic A1"/>
              </a:rPr>
              <a:t>vs</a:t>
            </a:r>
            <a:r>
              <a:rPr lang="en-US" sz="3000" b="1" dirty="0">
                <a:solidFill>
                  <a:srgbClr val="0D0D0D"/>
                </a:solidFill>
                <a:highlight>
                  <a:schemeClr val="lt1"/>
                </a:highlight>
                <a:latin typeface="Gothic A1"/>
                <a:ea typeface="Gothic A1"/>
                <a:cs typeface="Gothic A1"/>
                <a:sym typeface="Gothic A1"/>
              </a:rPr>
              <a:t> Price</a:t>
            </a:r>
            <a:endParaRPr sz="3000" dirty="0">
              <a:solidFill>
                <a:schemeClr val="dk1"/>
              </a:solidFill>
              <a:highlight>
                <a:schemeClr val="lt1"/>
              </a:highlight>
              <a:latin typeface="Gothic A1"/>
              <a:ea typeface="Gothic A1"/>
              <a:cs typeface="Gothic A1"/>
              <a:sym typeface="Gothic A1"/>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pic>
        <p:nvPicPr>
          <p:cNvPr id="2" name="그림 1">
            <a:extLst>
              <a:ext uri="{FF2B5EF4-FFF2-40B4-BE49-F238E27FC236}">
                <a16:creationId xmlns:a16="http://schemas.microsoft.com/office/drawing/2014/main" id="{EC2DE4F2-4C54-C32A-BEA8-1E94B8AA0DE0}"/>
              </a:ext>
            </a:extLst>
          </p:cNvPr>
          <p:cNvPicPr>
            <a:picLocks noChangeAspect="1"/>
          </p:cNvPicPr>
          <p:nvPr/>
        </p:nvPicPr>
        <p:blipFill>
          <a:blip r:embed="rId4"/>
          <a:stretch>
            <a:fillRect/>
          </a:stretch>
        </p:blipFill>
        <p:spPr>
          <a:xfrm>
            <a:off x="3672770" y="1226419"/>
            <a:ext cx="5278046" cy="3939950"/>
          </a:xfrm>
          <a:prstGeom prst="rect">
            <a:avLst/>
          </a:prstGeom>
        </p:spPr>
      </p:pic>
      <p:sp>
        <p:nvSpPr>
          <p:cNvPr id="7" name="Google Shape;669;p24">
            <a:extLst>
              <a:ext uri="{FF2B5EF4-FFF2-40B4-BE49-F238E27FC236}">
                <a16:creationId xmlns:a16="http://schemas.microsoft.com/office/drawing/2014/main" id="{E297728B-BCBC-5FDD-B74D-3474DC0732F9}"/>
              </a:ext>
            </a:extLst>
          </p:cNvPr>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err="1">
                <a:solidFill>
                  <a:schemeClr val="dk1"/>
                </a:solidFill>
                <a:latin typeface="Gothic A1"/>
                <a:ea typeface="Gothic A1"/>
                <a:cs typeface="Gothic A1"/>
                <a:sym typeface="Gothic A1"/>
              </a:rPr>
              <a:t>Part</a:t>
            </a:r>
            <a:r>
              <a:rPr lang="ko-KR" sz="1300" dirty="0">
                <a:solidFill>
                  <a:schemeClr val="dk1"/>
                </a:solidFill>
                <a:latin typeface="Gothic A1"/>
                <a:ea typeface="Gothic A1"/>
                <a:cs typeface="Gothic A1"/>
                <a:sym typeface="Gothic A1"/>
              </a:rPr>
              <a:t> </a:t>
            </a:r>
            <a:r>
              <a:rPr lang="en-US" altLang="ko-KR" sz="1300" dirty="0">
                <a:solidFill>
                  <a:schemeClr val="dk1"/>
                </a:solidFill>
                <a:latin typeface="Gothic A1"/>
                <a:ea typeface="Gothic A1"/>
                <a:cs typeface="Gothic A1"/>
                <a:sym typeface="Gothic A1"/>
              </a:rPr>
              <a:t>4</a:t>
            </a:r>
            <a:endParaRPr sz="1300" dirty="0">
              <a:solidFill>
                <a:schemeClr val="dk1"/>
              </a:solidFill>
              <a:latin typeface="Gothic A1"/>
              <a:ea typeface="Gothic A1"/>
              <a:cs typeface="Gothic A1"/>
              <a:sym typeface="Gothic A1"/>
            </a:endParaRPr>
          </a:p>
        </p:txBody>
      </p:sp>
    </p:spTree>
    <p:extLst>
      <p:ext uri="{BB962C8B-B14F-4D97-AF65-F5344CB8AC3E}">
        <p14:creationId xmlns:p14="http://schemas.microsoft.com/office/powerpoint/2010/main" val="77573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pic>
        <p:nvPicPr>
          <p:cNvPr id="2" name="그림 1">
            <a:extLst>
              <a:ext uri="{FF2B5EF4-FFF2-40B4-BE49-F238E27FC236}">
                <a16:creationId xmlns:a16="http://schemas.microsoft.com/office/drawing/2014/main" id="{EC2DE4F2-4C54-C32A-BEA8-1E94B8AA0DE0}"/>
              </a:ext>
            </a:extLst>
          </p:cNvPr>
          <p:cNvPicPr>
            <a:picLocks noChangeAspect="1"/>
          </p:cNvPicPr>
          <p:nvPr/>
        </p:nvPicPr>
        <p:blipFill>
          <a:blip r:embed="rId4"/>
          <a:stretch>
            <a:fillRect/>
          </a:stretch>
        </p:blipFill>
        <p:spPr>
          <a:xfrm>
            <a:off x="3672770" y="1226419"/>
            <a:ext cx="5278046" cy="3939950"/>
          </a:xfrm>
          <a:prstGeom prst="rect">
            <a:avLst/>
          </a:prstGeom>
        </p:spPr>
      </p:pic>
      <p:pic>
        <p:nvPicPr>
          <p:cNvPr id="4" name="그림 3">
            <a:extLst>
              <a:ext uri="{FF2B5EF4-FFF2-40B4-BE49-F238E27FC236}">
                <a16:creationId xmlns:a16="http://schemas.microsoft.com/office/drawing/2014/main" id="{3CF892B7-ECD4-0C3A-7FDB-332F2AB1642B}"/>
              </a:ext>
            </a:extLst>
          </p:cNvPr>
          <p:cNvPicPr>
            <a:picLocks noChangeAspect="1"/>
          </p:cNvPicPr>
          <p:nvPr/>
        </p:nvPicPr>
        <p:blipFill rotWithShape="1">
          <a:blip r:embed="rId5"/>
          <a:srcRect l="894"/>
          <a:stretch/>
        </p:blipFill>
        <p:spPr>
          <a:xfrm>
            <a:off x="2434107" y="1192470"/>
            <a:ext cx="7390504" cy="3939949"/>
          </a:xfrm>
          <a:prstGeom prst="rect">
            <a:avLst/>
          </a:prstGeom>
        </p:spPr>
      </p:pic>
      <p:sp>
        <p:nvSpPr>
          <p:cNvPr id="3" name="Google Shape;686;g2db86c73da4_0_137">
            <a:extLst>
              <a:ext uri="{FF2B5EF4-FFF2-40B4-BE49-F238E27FC236}">
                <a16:creationId xmlns:a16="http://schemas.microsoft.com/office/drawing/2014/main" id="{6D031CC4-B843-E749-92B0-3CD31901CDB5}"/>
              </a:ext>
            </a:extLst>
          </p:cNvPr>
          <p:cNvSpPr txBox="1"/>
          <p:nvPr/>
        </p:nvSpPr>
        <p:spPr>
          <a:xfrm flipH="1">
            <a:off x="871675" y="562800"/>
            <a:ext cx="8903390"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err="1">
                <a:solidFill>
                  <a:srgbClr val="0D0D0D"/>
                </a:solidFill>
                <a:highlight>
                  <a:schemeClr val="lt1"/>
                </a:highlight>
                <a:latin typeface="Gothic A1"/>
                <a:ea typeface="Gothic A1"/>
                <a:cs typeface="Gothic A1"/>
                <a:sym typeface="Gothic A1"/>
              </a:rPr>
              <a:t>Neighbourhood</a:t>
            </a:r>
            <a:r>
              <a:rPr lang="en-US" sz="3000" b="1" dirty="0">
                <a:solidFill>
                  <a:srgbClr val="0D0D0D"/>
                </a:solidFill>
                <a:highlight>
                  <a:schemeClr val="lt1"/>
                </a:highlight>
                <a:latin typeface="Gothic A1"/>
                <a:ea typeface="Gothic A1"/>
                <a:cs typeface="Gothic A1"/>
                <a:sym typeface="Gothic A1"/>
              </a:rPr>
              <a:t> Group </a:t>
            </a:r>
            <a:r>
              <a:rPr lang="en-US" sz="3000" b="1" dirty="0">
                <a:solidFill>
                  <a:srgbClr val="0070C0"/>
                </a:solidFill>
                <a:highlight>
                  <a:schemeClr val="lt1"/>
                </a:highlight>
                <a:latin typeface="Gothic A1"/>
                <a:ea typeface="Gothic A1"/>
                <a:cs typeface="Gothic A1"/>
                <a:sym typeface="Gothic A1"/>
              </a:rPr>
              <a:t>vs</a:t>
            </a:r>
            <a:r>
              <a:rPr lang="en-US" sz="3000" b="1" dirty="0">
                <a:solidFill>
                  <a:srgbClr val="0D0D0D"/>
                </a:solidFill>
                <a:highlight>
                  <a:schemeClr val="lt1"/>
                </a:highlight>
                <a:latin typeface="Gothic A1"/>
                <a:ea typeface="Gothic A1"/>
                <a:cs typeface="Gothic A1"/>
                <a:sym typeface="Gothic A1"/>
              </a:rPr>
              <a:t> </a:t>
            </a:r>
            <a:r>
              <a:rPr lang="en-US" sz="3000" b="1" dirty="0" err="1">
                <a:solidFill>
                  <a:srgbClr val="0D0D0D"/>
                </a:solidFill>
                <a:highlight>
                  <a:schemeClr val="lt1"/>
                </a:highlight>
                <a:latin typeface="Gothic A1"/>
                <a:ea typeface="Gothic A1"/>
                <a:cs typeface="Gothic A1"/>
                <a:sym typeface="Gothic A1"/>
              </a:rPr>
              <a:t>minimum_nights</a:t>
            </a:r>
            <a:endParaRPr sz="3000" dirty="0">
              <a:solidFill>
                <a:schemeClr val="dk1"/>
              </a:solidFill>
              <a:highlight>
                <a:schemeClr val="lt1"/>
              </a:highlight>
              <a:latin typeface="Gothic A1"/>
              <a:ea typeface="Gothic A1"/>
              <a:cs typeface="Gothic A1"/>
              <a:sym typeface="Gothic A1"/>
            </a:endParaRPr>
          </a:p>
        </p:txBody>
      </p:sp>
      <p:sp>
        <p:nvSpPr>
          <p:cNvPr id="5" name="Google Shape;669;p24">
            <a:extLst>
              <a:ext uri="{FF2B5EF4-FFF2-40B4-BE49-F238E27FC236}">
                <a16:creationId xmlns:a16="http://schemas.microsoft.com/office/drawing/2014/main" id="{C11A165B-1CAE-27CB-5892-1905F29119B5}"/>
              </a:ext>
            </a:extLst>
          </p:cNvPr>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err="1">
                <a:solidFill>
                  <a:schemeClr val="dk1"/>
                </a:solidFill>
                <a:latin typeface="Gothic A1"/>
                <a:ea typeface="Gothic A1"/>
                <a:cs typeface="Gothic A1"/>
                <a:sym typeface="Gothic A1"/>
              </a:rPr>
              <a:t>Part</a:t>
            </a:r>
            <a:r>
              <a:rPr lang="ko-KR" sz="1300" dirty="0">
                <a:solidFill>
                  <a:schemeClr val="dk1"/>
                </a:solidFill>
                <a:latin typeface="Gothic A1"/>
                <a:ea typeface="Gothic A1"/>
                <a:cs typeface="Gothic A1"/>
                <a:sym typeface="Gothic A1"/>
              </a:rPr>
              <a:t> </a:t>
            </a:r>
            <a:r>
              <a:rPr lang="en-US" altLang="ko-KR" sz="1300" dirty="0">
                <a:solidFill>
                  <a:schemeClr val="dk1"/>
                </a:solidFill>
                <a:latin typeface="Gothic A1"/>
                <a:ea typeface="Gothic A1"/>
                <a:cs typeface="Gothic A1"/>
                <a:sym typeface="Gothic A1"/>
              </a:rPr>
              <a:t>4</a:t>
            </a:r>
            <a:endParaRPr sz="1300" dirty="0">
              <a:solidFill>
                <a:schemeClr val="dk1"/>
              </a:solidFill>
              <a:latin typeface="Gothic A1"/>
              <a:ea typeface="Gothic A1"/>
              <a:cs typeface="Gothic A1"/>
              <a:sym typeface="Gothic A1"/>
            </a:endParaRPr>
          </a:p>
        </p:txBody>
      </p:sp>
    </p:spTree>
    <p:extLst>
      <p:ext uri="{BB962C8B-B14F-4D97-AF65-F5344CB8AC3E}">
        <p14:creationId xmlns:p14="http://schemas.microsoft.com/office/powerpoint/2010/main" val="409442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pic>
        <p:nvPicPr>
          <p:cNvPr id="6" name="그림 5">
            <a:extLst>
              <a:ext uri="{FF2B5EF4-FFF2-40B4-BE49-F238E27FC236}">
                <a16:creationId xmlns:a16="http://schemas.microsoft.com/office/drawing/2014/main" id="{7CCD0A1C-D9FF-4DDF-010B-B1EA41CD65A2}"/>
              </a:ext>
            </a:extLst>
          </p:cNvPr>
          <p:cNvPicPr>
            <a:picLocks noChangeAspect="1"/>
          </p:cNvPicPr>
          <p:nvPr/>
        </p:nvPicPr>
        <p:blipFill>
          <a:blip r:embed="rId4"/>
          <a:stretch>
            <a:fillRect/>
          </a:stretch>
        </p:blipFill>
        <p:spPr>
          <a:xfrm>
            <a:off x="2200065" y="1163096"/>
            <a:ext cx="7896971" cy="4147101"/>
          </a:xfrm>
          <a:prstGeom prst="rect">
            <a:avLst/>
          </a:prstGeom>
        </p:spPr>
      </p:pic>
      <p:sp>
        <p:nvSpPr>
          <p:cNvPr id="3" name="Google Shape;686;g2db86c73da4_0_137">
            <a:extLst>
              <a:ext uri="{FF2B5EF4-FFF2-40B4-BE49-F238E27FC236}">
                <a16:creationId xmlns:a16="http://schemas.microsoft.com/office/drawing/2014/main" id="{C896552C-7B2B-A9A9-397A-219F9383F841}"/>
              </a:ext>
            </a:extLst>
          </p:cNvPr>
          <p:cNvSpPr txBox="1"/>
          <p:nvPr/>
        </p:nvSpPr>
        <p:spPr>
          <a:xfrm flipH="1">
            <a:off x="871674" y="562800"/>
            <a:ext cx="11079919"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err="1">
                <a:solidFill>
                  <a:srgbClr val="0D0D0D"/>
                </a:solidFill>
                <a:highlight>
                  <a:schemeClr val="lt1"/>
                </a:highlight>
                <a:latin typeface="Gothic A1"/>
                <a:ea typeface="Gothic A1"/>
                <a:cs typeface="Gothic A1"/>
                <a:sym typeface="Gothic A1"/>
              </a:rPr>
              <a:t>Neighbourhood</a:t>
            </a:r>
            <a:r>
              <a:rPr lang="en-US" sz="3000" b="1" dirty="0">
                <a:solidFill>
                  <a:srgbClr val="0D0D0D"/>
                </a:solidFill>
                <a:highlight>
                  <a:schemeClr val="lt1"/>
                </a:highlight>
                <a:latin typeface="Gothic A1"/>
                <a:ea typeface="Gothic A1"/>
                <a:cs typeface="Gothic A1"/>
                <a:sym typeface="Gothic A1"/>
              </a:rPr>
              <a:t> Group </a:t>
            </a:r>
            <a:r>
              <a:rPr lang="en-US" sz="3000" b="1" dirty="0">
                <a:solidFill>
                  <a:srgbClr val="0070C0"/>
                </a:solidFill>
                <a:highlight>
                  <a:schemeClr val="lt1"/>
                </a:highlight>
                <a:latin typeface="Gothic A1"/>
                <a:ea typeface="Gothic A1"/>
                <a:cs typeface="Gothic A1"/>
                <a:sym typeface="Gothic A1"/>
              </a:rPr>
              <a:t>vs</a:t>
            </a:r>
            <a:r>
              <a:rPr lang="en-US" sz="3000" b="1" dirty="0">
                <a:solidFill>
                  <a:srgbClr val="0D0D0D"/>
                </a:solidFill>
                <a:highlight>
                  <a:schemeClr val="lt1"/>
                </a:highlight>
                <a:latin typeface="Gothic A1"/>
                <a:ea typeface="Gothic A1"/>
                <a:cs typeface="Gothic A1"/>
                <a:sym typeface="Gothic A1"/>
              </a:rPr>
              <a:t> </a:t>
            </a:r>
            <a:r>
              <a:rPr lang="en-US" sz="3000" b="1" dirty="0" err="1">
                <a:solidFill>
                  <a:srgbClr val="0D0D0D"/>
                </a:solidFill>
                <a:highlight>
                  <a:schemeClr val="lt1"/>
                </a:highlight>
                <a:latin typeface="Gothic A1"/>
                <a:ea typeface="Gothic A1"/>
                <a:cs typeface="Gothic A1"/>
                <a:sym typeface="Gothic A1"/>
              </a:rPr>
              <a:t>calculated_host_listings_count</a:t>
            </a:r>
            <a:endParaRPr sz="3000" dirty="0">
              <a:solidFill>
                <a:schemeClr val="dk1"/>
              </a:solidFill>
              <a:highlight>
                <a:schemeClr val="lt1"/>
              </a:highlight>
              <a:latin typeface="Gothic A1"/>
              <a:ea typeface="Gothic A1"/>
              <a:cs typeface="Gothic A1"/>
              <a:sym typeface="Gothic A1"/>
            </a:endParaRPr>
          </a:p>
        </p:txBody>
      </p:sp>
      <p:sp>
        <p:nvSpPr>
          <p:cNvPr id="5" name="Google Shape;669;p24">
            <a:extLst>
              <a:ext uri="{FF2B5EF4-FFF2-40B4-BE49-F238E27FC236}">
                <a16:creationId xmlns:a16="http://schemas.microsoft.com/office/drawing/2014/main" id="{2BEF00C4-D12B-0932-6F57-455D7E105528}"/>
              </a:ext>
            </a:extLst>
          </p:cNvPr>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err="1">
                <a:solidFill>
                  <a:schemeClr val="dk1"/>
                </a:solidFill>
                <a:latin typeface="Gothic A1"/>
                <a:ea typeface="Gothic A1"/>
                <a:cs typeface="Gothic A1"/>
                <a:sym typeface="Gothic A1"/>
              </a:rPr>
              <a:t>Part</a:t>
            </a:r>
            <a:r>
              <a:rPr lang="ko-KR" sz="1300" dirty="0">
                <a:solidFill>
                  <a:schemeClr val="dk1"/>
                </a:solidFill>
                <a:latin typeface="Gothic A1"/>
                <a:ea typeface="Gothic A1"/>
                <a:cs typeface="Gothic A1"/>
                <a:sym typeface="Gothic A1"/>
              </a:rPr>
              <a:t> </a:t>
            </a:r>
            <a:r>
              <a:rPr lang="en-US" altLang="ko-KR" sz="1300" dirty="0">
                <a:solidFill>
                  <a:schemeClr val="dk1"/>
                </a:solidFill>
                <a:latin typeface="Gothic A1"/>
                <a:ea typeface="Gothic A1"/>
                <a:cs typeface="Gothic A1"/>
                <a:sym typeface="Gothic A1"/>
              </a:rPr>
              <a:t>4</a:t>
            </a:r>
            <a:endParaRPr sz="1300" dirty="0">
              <a:solidFill>
                <a:schemeClr val="dk1"/>
              </a:solidFill>
              <a:latin typeface="Gothic A1"/>
              <a:ea typeface="Gothic A1"/>
              <a:cs typeface="Gothic A1"/>
              <a:sym typeface="Gothic A1"/>
            </a:endParaRPr>
          </a:p>
        </p:txBody>
      </p:sp>
    </p:spTree>
    <p:extLst>
      <p:ext uri="{BB962C8B-B14F-4D97-AF65-F5344CB8AC3E}">
        <p14:creationId xmlns:p14="http://schemas.microsoft.com/office/powerpoint/2010/main" val="121744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7106f2d7bd_1_88"/>
          <p:cNvSpPr txBox="1"/>
          <p:nvPr/>
        </p:nvSpPr>
        <p:spPr>
          <a:xfrm>
            <a:off x="6546845" y="2184600"/>
            <a:ext cx="24750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500" dirty="0" err="1">
                <a:solidFill>
                  <a:schemeClr val="dk1"/>
                </a:solidFill>
                <a:latin typeface="Do Hyeon"/>
                <a:ea typeface="Do Hyeon"/>
                <a:cs typeface="Do Hyeon"/>
                <a:sym typeface="Do Hyeon"/>
              </a:rPr>
              <a:t>Part</a:t>
            </a:r>
            <a:r>
              <a:rPr lang="ko-KR" sz="3500" dirty="0">
                <a:solidFill>
                  <a:schemeClr val="dk1"/>
                </a:solidFill>
                <a:latin typeface="Do Hyeon"/>
                <a:ea typeface="Do Hyeon"/>
                <a:cs typeface="Do Hyeon"/>
                <a:sym typeface="Do Hyeon"/>
              </a:rPr>
              <a:t> </a:t>
            </a:r>
            <a:r>
              <a:rPr lang="en-US" altLang="ko-KR" sz="3500" dirty="0">
                <a:solidFill>
                  <a:schemeClr val="dk1"/>
                </a:solidFill>
                <a:latin typeface="Do Hyeon"/>
                <a:ea typeface="Do Hyeon"/>
                <a:cs typeface="Do Hyeon"/>
                <a:sym typeface="Do Hyeon"/>
              </a:rPr>
              <a:t>5</a:t>
            </a:r>
            <a:endParaRPr sz="3500" dirty="0">
              <a:solidFill>
                <a:schemeClr val="dk1"/>
              </a:solidFill>
              <a:latin typeface="Do Hyeon"/>
              <a:ea typeface="Do Hyeon"/>
              <a:cs typeface="Do Hyeon"/>
              <a:sym typeface="Do Hyeon"/>
            </a:endParaRPr>
          </a:p>
        </p:txBody>
      </p:sp>
      <p:sp>
        <p:nvSpPr>
          <p:cNvPr id="387" name="Google Shape;387;g27106f2d7bd_1_88"/>
          <p:cNvSpPr txBox="1"/>
          <p:nvPr/>
        </p:nvSpPr>
        <p:spPr>
          <a:xfrm>
            <a:off x="6546850" y="2969700"/>
            <a:ext cx="5462400" cy="1041270"/>
          </a:xfrm>
          <a:prstGeom prst="rect">
            <a:avLst/>
          </a:prstGeom>
          <a:noFill/>
          <a:ln>
            <a:noFill/>
          </a:ln>
        </p:spPr>
        <p:txBody>
          <a:bodyPr spcFirstLastPara="1" wrap="square" lIns="91425" tIns="45700" rIns="91425" bIns="45700" anchor="t" anchorCtr="0">
            <a:spAutoFit/>
          </a:bodyPr>
          <a:lstStyle/>
          <a:p>
            <a:pPr marL="0" lvl="0" indent="0" algn="just" rtl="0">
              <a:lnSpc>
                <a:spcPct val="100000"/>
              </a:lnSpc>
              <a:spcBef>
                <a:spcPts val="2000"/>
              </a:spcBef>
              <a:spcAft>
                <a:spcPts val="0"/>
              </a:spcAft>
              <a:buSzPts val="1100"/>
              <a:buNone/>
            </a:pPr>
            <a:r>
              <a:rPr lang="en-US" altLang="ko-KR" sz="4500" b="1" dirty="0">
                <a:solidFill>
                  <a:schemeClr val="dk1"/>
                </a:solidFill>
              </a:rPr>
              <a:t>Models</a:t>
            </a:r>
            <a:endParaRPr sz="4500" b="1" dirty="0">
              <a:solidFill>
                <a:schemeClr val="dk1"/>
              </a:solidFill>
            </a:endParaRPr>
          </a:p>
        </p:txBody>
      </p:sp>
      <p:grpSp>
        <p:nvGrpSpPr>
          <p:cNvPr id="388" name="Google Shape;388;g27106f2d7bd_1_88"/>
          <p:cNvGrpSpPr/>
          <p:nvPr/>
        </p:nvGrpSpPr>
        <p:grpSpPr>
          <a:xfrm>
            <a:off x="10511172" y="198336"/>
            <a:ext cx="1404081" cy="355362"/>
            <a:chOff x="1324" y="584"/>
            <a:chExt cx="3564" cy="902"/>
          </a:xfrm>
        </p:grpSpPr>
        <p:sp>
          <p:nvSpPr>
            <p:cNvPr id="389" name="Google Shape;389;g27106f2d7bd_1_88"/>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0" name="Google Shape;390;g27106f2d7bd_1_88"/>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1" name="Google Shape;391;g27106f2d7bd_1_88"/>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2" name="Google Shape;392;g27106f2d7bd_1_88"/>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3" name="Google Shape;393;g27106f2d7bd_1_88"/>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4" name="Google Shape;394;g27106f2d7bd_1_88"/>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5" name="Google Shape;395;g27106f2d7bd_1_88"/>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6" name="Google Shape;396;g27106f2d7bd_1_88"/>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7" name="Google Shape;397;g27106f2d7bd_1_88"/>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8" name="Google Shape;398;g27106f2d7bd_1_88"/>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9" name="Google Shape;399;g27106f2d7bd_1_88"/>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0" name="Google Shape;400;g27106f2d7bd_1_88"/>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1" name="Google Shape;401;g27106f2d7bd_1_88"/>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2" name="Google Shape;402;g27106f2d7bd_1_88"/>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3" name="Google Shape;403;g27106f2d7bd_1_88"/>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4" name="Google Shape;404;g27106f2d7bd_1_88"/>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5" name="Google Shape;405;g27106f2d7bd_1_88"/>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6" name="Google Shape;406;g27106f2d7bd_1_88"/>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7" name="Google Shape;407;g27106f2d7bd_1_88"/>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8" name="Google Shape;408;g27106f2d7bd_1_88"/>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9" name="Google Shape;409;g27106f2d7bd_1_88"/>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0" name="Google Shape;410;g27106f2d7bd_1_88"/>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1" name="Google Shape;411;g27106f2d7bd_1_88"/>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2" name="Google Shape;412;g27106f2d7bd_1_88"/>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3" name="Google Shape;413;g27106f2d7bd_1_88"/>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4" name="Google Shape;414;g27106f2d7bd_1_88"/>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5" name="Google Shape;415;g27106f2d7bd_1_88"/>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6" name="Google Shape;416;g27106f2d7bd_1_88"/>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7" name="Google Shape;417;g27106f2d7bd_1_88"/>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8" name="Google Shape;418;g27106f2d7bd_1_88"/>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9" name="Google Shape;419;g27106f2d7bd_1_88"/>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0" name="Google Shape;420;g27106f2d7bd_1_88"/>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1" name="Google Shape;421;g27106f2d7bd_1_88"/>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2" name="Google Shape;422;g27106f2d7bd_1_88"/>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3" name="Google Shape;423;g27106f2d7bd_1_88"/>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pic>
        <p:nvPicPr>
          <p:cNvPr id="424" name="Google Shape;424;g27106f2d7bd_1_88"/>
          <p:cNvPicPr preferRelativeResize="0"/>
          <p:nvPr/>
        </p:nvPicPr>
        <p:blipFill>
          <a:blip r:embed="rId3">
            <a:alphaModFix/>
          </a:blip>
          <a:stretch>
            <a:fillRect/>
          </a:stretch>
        </p:blipFill>
        <p:spPr>
          <a:xfrm>
            <a:off x="9611338" y="6457950"/>
            <a:ext cx="2524125" cy="400050"/>
          </a:xfrm>
          <a:prstGeom prst="rect">
            <a:avLst/>
          </a:prstGeom>
          <a:noFill/>
          <a:ln>
            <a:noFill/>
          </a:ln>
        </p:spPr>
      </p:pic>
      <p:grpSp>
        <p:nvGrpSpPr>
          <p:cNvPr id="427" name="Google Shape;427;g27106f2d7bd_1_88"/>
          <p:cNvGrpSpPr/>
          <p:nvPr/>
        </p:nvGrpSpPr>
        <p:grpSpPr>
          <a:xfrm>
            <a:off x="4500672" y="273911"/>
            <a:ext cx="1404081" cy="355362"/>
            <a:chOff x="1324" y="584"/>
            <a:chExt cx="3564" cy="902"/>
          </a:xfrm>
        </p:grpSpPr>
        <p:sp>
          <p:nvSpPr>
            <p:cNvPr id="428" name="Google Shape;428;g27106f2d7bd_1_88"/>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9" name="Google Shape;429;g27106f2d7bd_1_88"/>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0" name="Google Shape;430;g27106f2d7bd_1_88"/>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1" name="Google Shape;431;g27106f2d7bd_1_88"/>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2" name="Google Shape;432;g27106f2d7bd_1_88"/>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3" name="Google Shape;433;g27106f2d7bd_1_88"/>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4" name="Google Shape;434;g27106f2d7bd_1_88"/>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5" name="Google Shape;435;g27106f2d7bd_1_88"/>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6" name="Google Shape;436;g27106f2d7bd_1_88"/>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7" name="Google Shape;437;g27106f2d7bd_1_88"/>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8" name="Google Shape;438;g27106f2d7bd_1_88"/>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9" name="Google Shape;439;g27106f2d7bd_1_88"/>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0" name="Google Shape;440;g27106f2d7bd_1_88"/>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1" name="Google Shape;441;g27106f2d7bd_1_88"/>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2" name="Google Shape;442;g27106f2d7bd_1_88"/>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3" name="Google Shape;443;g27106f2d7bd_1_88"/>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4" name="Google Shape;444;g27106f2d7bd_1_88"/>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5" name="Google Shape;445;g27106f2d7bd_1_88"/>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6" name="Google Shape;446;g27106f2d7bd_1_88"/>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7" name="Google Shape;447;g27106f2d7bd_1_88"/>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8" name="Google Shape;448;g27106f2d7bd_1_88"/>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9" name="Google Shape;449;g27106f2d7bd_1_88"/>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0" name="Google Shape;450;g27106f2d7bd_1_88"/>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1" name="Google Shape;451;g27106f2d7bd_1_88"/>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2" name="Google Shape;452;g27106f2d7bd_1_88"/>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3" name="Google Shape;453;g27106f2d7bd_1_88"/>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4" name="Google Shape;454;g27106f2d7bd_1_88"/>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5" name="Google Shape;455;g27106f2d7bd_1_88"/>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6" name="Google Shape;456;g27106f2d7bd_1_88"/>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7" name="Google Shape;457;g27106f2d7bd_1_88"/>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8" name="Google Shape;458;g27106f2d7bd_1_88"/>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9" name="Google Shape;459;g27106f2d7bd_1_88"/>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60" name="Google Shape;460;g27106f2d7bd_1_88"/>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61" name="Google Shape;461;g27106f2d7bd_1_88"/>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62" name="Google Shape;462;g27106f2d7bd_1_88"/>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pic>
        <p:nvPicPr>
          <p:cNvPr id="5128" name="Picture 8" descr="Free Buildings Skyscraper photo and picture">
            <a:extLst>
              <a:ext uri="{FF2B5EF4-FFF2-40B4-BE49-F238E27FC236}">
                <a16:creationId xmlns:a16="http://schemas.microsoft.com/office/drawing/2014/main" id="{7F716292-9510-25DA-9427-2B6D79761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7" y="0"/>
            <a:ext cx="4570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6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4"/>
          <p:cNvSpPr/>
          <p:nvPr/>
        </p:nvSpPr>
        <p:spPr>
          <a:xfrm>
            <a:off x="0" y="0"/>
            <a:ext cx="712269" cy="712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3" name="Google Shape;663;p24"/>
          <p:cNvSpPr/>
          <p:nvPr/>
        </p:nvSpPr>
        <p:spPr>
          <a:xfrm>
            <a:off x="1004568" y="1085823"/>
            <a:ext cx="9599741" cy="438769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9" name="Google Shape;669;p24"/>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Gothic A1"/>
                <a:ea typeface="Gothic A1"/>
                <a:cs typeface="Gothic A1"/>
                <a:sym typeface="Gothic A1"/>
              </a:rPr>
              <a:t>Part 5</a:t>
            </a:r>
            <a:endParaRPr sz="1300">
              <a:solidFill>
                <a:schemeClr val="dk1"/>
              </a:solidFill>
              <a:latin typeface="Gothic A1"/>
              <a:ea typeface="Gothic A1"/>
              <a:cs typeface="Gothic A1"/>
              <a:sym typeface="Gothic A1"/>
            </a:endParaRPr>
          </a:p>
        </p:txBody>
      </p:sp>
      <p:sp>
        <p:nvSpPr>
          <p:cNvPr id="670" name="Google Shape;670;p24"/>
          <p:cNvSpPr txBox="1"/>
          <p:nvPr/>
        </p:nvSpPr>
        <p:spPr>
          <a:xfrm flipH="1">
            <a:off x="871675" y="562800"/>
            <a:ext cx="3828300" cy="554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a:solidFill>
                  <a:srgbClr val="0D0D0D"/>
                </a:solidFill>
                <a:highlight>
                  <a:schemeClr val="lt1"/>
                </a:highlight>
                <a:latin typeface="Gothic A1"/>
                <a:ea typeface="Gothic A1"/>
                <a:cs typeface="Gothic A1"/>
                <a:sym typeface="Gothic A1"/>
              </a:rPr>
              <a:t>Models</a:t>
            </a:r>
            <a:endParaRPr lang="en-US" sz="3000" dirty="0">
              <a:solidFill>
                <a:schemeClr val="dk1"/>
              </a:solidFill>
              <a:highlight>
                <a:schemeClr val="lt1"/>
              </a:highlight>
              <a:latin typeface="Gothic A1"/>
              <a:ea typeface="Gothic A1"/>
              <a:cs typeface="Gothic A1"/>
              <a:sym typeface="Gothic A1"/>
            </a:endParaRPr>
          </a:p>
        </p:txBody>
      </p:sp>
      <p:pic>
        <p:nvPicPr>
          <p:cNvPr id="671" name="Google Shape;671;p24"/>
          <p:cNvPicPr preferRelativeResize="0"/>
          <p:nvPr/>
        </p:nvPicPr>
        <p:blipFill>
          <a:blip r:embed="rId3">
            <a:alphaModFix/>
          </a:blip>
          <a:stretch>
            <a:fillRect/>
          </a:stretch>
        </p:blipFill>
        <p:spPr>
          <a:xfrm>
            <a:off x="9517870" y="6482475"/>
            <a:ext cx="2611555" cy="338700"/>
          </a:xfrm>
          <a:prstGeom prst="rect">
            <a:avLst/>
          </a:prstGeom>
          <a:noFill/>
          <a:ln>
            <a:noFill/>
          </a:ln>
        </p:spPr>
      </p:pic>
      <p:sp>
        <p:nvSpPr>
          <p:cNvPr id="3" name="TextBox 2">
            <a:extLst>
              <a:ext uri="{FF2B5EF4-FFF2-40B4-BE49-F238E27FC236}">
                <a16:creationId xmlns:a16="http://schemas.microsoft.com/office/drawing/2014/main" id="{317830F4-F47F-55EA-519B-28230C58718B}"/>
              </a:ext>
            </a:extLst>
          </p:cNvPr>
          <p:cNvSpPr txBox="1"/>
          <p:nvPr/>
        </p:nvSpPr>
        <p:spPr>
          <a:xfrm>
            <a:off x="1004570" y="1125529"/>
            <a:ext cx="9763514" cy="3001334"/>
          </a:xfrm>
          <a:prstGeom prst="rect">
            <a:avLst/>
          </a:prstGeom>
          <a:noFill/>
        </p:spPr>
        <p:txBody>
          <a:bodyPr wrap="square">
            <a:spAutoFit/>
          </a:bodyPr>
          <a:lstStyle/>
          <a:p>
            <a:pPr>
              <a:lnSpc>
                <a:spcPct val="150000"/>
              </a:lnSpc>
            </a:pPr>
            <a:r>
              <a:rPr lang="en-US" altLang="ko-Kore-KR" sz="1600" b="1" dirty="0"/>
              <a:t>1. Linear Regression</a:t>
            </a:r>
            <a:r>
              <a:rPr lang="en" altLang="ko-Kore-KR" sz="1600" b="1" dirty="0"/>
              <a:t>:</a:t>
            </a:r>
            <a:r>
              <a:rPr lang="en" altLang="ko-Kore-KR" sz="1600" dirty="0"/>
              <a:t> Basic linear regression model.</a:t>
            </a:r>
          </a:p>
          <a:p>
            <a:pPr>
              <a:lnSpc>
                <a:spcPct val="150000"/>
              </a:lnSpc>
            </a:pPr>
            <a:r>
              <a:rPr lang="en" altLang="ko-Kore-KR" sz="1600" b="1" dirty="0"/>
              <a:t>2. Ridge Regression: </a:t>
            </a:r>
            <a:r>
              <a:rPr lang="en" altLang="ko-Kore-KR" sz="1600" dirty="0"/>
              <a:t>Linear regression with L2 regularization to prevent overfitting.</a:t>
            </a:r>
          </a:p>
          <a:p>
            <a:pPr>
              <a:lnSpc>
                <a:spcPct val="150000"/>
              </a:lnSpc>
            </a:pPr>
            <a:r>
              <a:rPr lang="en" altLang="ko-Kore-KR" sz="1600" b="1" dirty="0"/>
              <a:t>3. Lasso Regression: </a:t>
            </a:r>
            <a:r>
              <a:rPr lang="en" altLang="ko-Kore-KR" sz="1600" dirty="0"/>
              <a:t>Linear regression with L1 regularization for variable selection.</a:t>
            </a:r>
          </a:p>
          <a:p>
            <a:pPr>
              <a:lnSpc>
                <a:spcPct val="150000"/>
              </a:lnSpc>
            </a:pPr>
            <a:r>
              <a:rPr lang="en" altLang="ko-Kore-KR" sz="1600" b="1" dirty="0"/>
              <a:t>4. </a:t>
            </a:r>
            <a:r>
              <a:rPr lang="en" altLang="ko-Kore-KR" sz="1600" b="1" dirty="0" err="1"/>
              <a:t>ElasticNet</a:t>
            </a:r>
            <a:r>
              <a:rPr lang="en" altLang="ko-Kore-KR" sz="1600" b="1" dirty="0"/>
              <a:t>:</a:t>
            </a:r>
            <a:r>
              <a:rPr lang="en" altLang="ko-Kore-KR" sz="1600" dirty="0"/>
              <a:t> Combines L1 and L2 regularization</a:t>
            </a:r>
          </a:p>
          <a:p>
            <a:pPr>
              <a:lnSpc>
                <a:spcPct val="150000"/>
              </a:lnSpc>
            </a:pPr>
            <a:r>
              <a:rPr lang="en" altLang="ko-Kore-KR" sz="1600" b="1" dirty="0"/>
              <a:t>5. K-Nearest Neighbors (KNN): </a:t>
            </a:r>
            <a:r>
              <a:rPr lang="en" altLang="ko-Kore-KR" sz="1600" dirty="0"/>
              <a:t>Non-linear model that makes predictions based on nearby data points.</a:t>
            </a:r>
          </a:p>
          <a:p>
            <a:pPr>
              <a:lnSpc>
                <a:spcPct val="150000"/>
              </a:lnSpc>
            </a:pPr>
            <a:r>
              <a:rPr lang="en" altLang="ko-Kore-KR" sz="1600" b="1" dirty="0"/>
              <a:t>6. CART (Decision Tree): </a:t>
            </a:r>
            <a:r>
              <a:rPr lang="en" altLang="ko-Kore-KR" sz="1600" dirty="0"/>
              <a:t>Non-linear model based on decision trees..</a:t>
            </a:r>
          </a:p>
          <a:p>
            <a:pPr>
              <a:lnSpc>
                <a:spcPct val="150000"/>
              </a:lnSpc>
            </a:pPr>
            <a:r>
              <a:rPr lang="en" altLang="ko-Kore-KR" sz="1600" b="1" dirty="0"/>
              <a:t>7. Random Forest (RF): </a:t>
            </a:r>
            <a:r>
              <a:rPr lang="en" altLang="ko-Kore-KR" sz="1600" dirty="0"/>
              <a:t>Ensemble model combining multiple decision trees.</a:t>
            </a:r>
          </a:p>
          <a:p>
            <a:pPr>
              <a:lnSpc>
                <a:spcPct val="150000"/>
              </a:lnSpc>
            </a:pPr>
            <a:r>
              <a:rPr lang="en" altLang="ko-Kore-KR" sz="1600" b="1" dirty="0"/>
              <a:t>8. </a:t>
            </a:r>
            <a:r>
              <a:rPr lang="en" altLang="ko-Kore-KR" sz="1600" b="1" dirty="0" err="1"/>
              <a:t>CatBoost</a:t>
            </a:r>
            <a:r>
              <a:rPr lang="en" altLang="ko-Kore-KR" sz="1600" b="1" dirty="0"/>
              <a:t>: </a:t>
            </a:r>
            <a:r>
              <a:rPr lang="en" altLang="ko-Kore-KR" sz="1600" dirty="0"/>
              <a:t>Gradient Boosting-based model with strong performance on categorical data</a:t>
            </a:r>
          </a:p>
        </p:txBody>
      </p:sp>
    </p:spTree>
    <p:extLst>
      <p:ext uri="{BB962C8B-B14F-4D97-AF65-F5344CB8AC3E}">
        <p14:creationId xmlns:p14="http://schemas.microsoft.com/office/powerpoint/2010/main" val="304664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dba3dc8d4b_0_0"/>
          <p:cNvSpPr/>
          <p:nvPr/>
        </p:nvSpPr>
        <p:spPr>
          <a:xfrm>
            <a:off x="1295854" y="1461486"/>
            <a:ext cx="9788700" cy="45492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othic A1"/>
              <a:ea typeface="Gothic A1"/>
              <a:cs typeface="Gothic A1"/>
              <a:sym typeface="Gothic A1"/>
            </a:endParaRPr>
          </a:p>
        </p:txBody>
      </p:sp>
      <p:sp>
        <p:nvSpPr>
          <p:cNvPr id="115" name="Google Shape;115;g2dba3dc8d4b_0_0"/>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othic A1"/>
              <a:ea typeface="Gothic A1"/>
              <a:cs typeface="Gothic A1"/>
              <a:sym typeface="Gothic A1"/>
            </a:endParaRPr>
          </a:p>
        </p:txBody>
      </p:sp>
      <p:sp>
        <p:nvSpPr>
          <p:cNvPr id="117" name="Google Shape;117;g2dba3dc8d4b_0_0"/>
          <p:cNvSpPr txBox="1"/>
          <p:nvPr/>
        </p:nvSpPr>
        <p:spPr>
          <a:xfrm flipH="1">
            <a:off x="758091" y="556900"/>
            <a:ext cx="92562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3000" b="1" dirty="0">
                <a:solidFill>
                  <a:srgbClr val="0D0D0D"/>
                </a:solidFill>
                <a:highlight>
                  <a:srgbClr val="FFFFFF"/>
                </a:highlight>
                <a:latin typeface="Gothic A1"/>
                <a:ea typeface="Gothic A1"/>
                <a:cs typeface="Gothic A1"/>
                <a:sym typeface="Gothic A1"/>
              </a:rPr>
              <a:t>New York</a:t>
            </a:r>
            <a:endParaRPr sz="3000" i="0" u="none" strike="noStrike" dirty="0">
              <a:solidFill>
                <a:srgbClr val="0D0D0D"/>
              </a:solidFill>
              <a:highlight>
                <a:srgbClr val="FFFFFF"/>
              </a:highlight>
              <a:latin typeface="Gothic A1"/>
              <a:ea typeface="Gothic A1"/>
              <a:cs typeface="Gothic A1"/>
              <a:sym typeface="Gothic A1"/>
            </a:endParaRPr>
          </a:p>
        </p:txBody>
      </p:sp>
      <p:pic>
        <p:nvPicPr>
          <p:cNvPr id="118" name="Google Shape;118;g2dba3dc8d4b_0_0"/>
          <p:cNvPicPr preferRelativeResize="0"/>
          <p:nvPr/>
        </p:nvPicPr>
        <p:blipFill>
          <a:blip r:embed="rId3">
            <a:alphaModFix/>
          </a:blip>
          <a:stretch>
            <a:fillRect/>
          </a:stretch>
        </p:blipFill>
        <p:spPr>
          <a:xfrm>
            <a:off x="9338600" y="6459230"/>
            <a:ext cx="2790825" cy="361950"/>
          </a:xfrm>
          <a:prstGeom prst="rect">
            <a:avLst/>
          </a:prstGeom>
          <a:noFill/>
          <a:ln>
            <a:noFill/>
          </a:ln>
        </p:spPr>
      </p:pic>
      <p:sp>
        <p:nvSpPr>
          <p:cNvPr id="119" name="Google Shape;119;g2dba3dc8d4b_0_0"/>
          <p:cNvSpPr txBox="1"/>
          <p:nvPr/>
        </p:nvSpPr>
        <p:spPr>
          <a:xfrm>
            <a:off x="1562100" y="1754700"/>
            <a:ext cx="9256200" cy="4060800"/>
          </a:xfrm>
          <a:prstGeom prst="rect">
            <a:avLst/>
          </a:prstGeom>
          <a:noFill/>
          <a:ln>
            <a:noFill/>
          </a:ln>
        </p:spPr>
        <p:txBody>
          <a:bodyPr spcFirstLastPara="1" wrap="square" lIns="91425" tIns="45700" rIns="91425" bIns="45700" anchor="t" anchorCtr="0">
            <a:noAutofit/>
          </a:bodyPr>
          <a:lstStyle/>
          <a:p>
            <a:pPr marL="133350" lvl="0" rtl="0">
              <a:lnSpc>
                <a:spcPct val="150000"/>
              </a:lnSpc>
              <a:spcBef>
                <a:spcPts val="0"/>
              </a:spcBef>
              <a:spcAft>
                <a:spcPts val="0"/>
              </a:spcAft>
              <a:buClr>
                <a:srgbClr val="0D0D0D"/>
              </a:buClr>
              <a:buSzPts val="1500"/>
            </a:pPr>
            <a:r>
              <a:rPr lang="en-US" altLang="ko-KR" sz="1500" dirty="0">
                <a:solidFill>
                  <a:srgbClr val="0D0D0D"/>
                </a:solidFill>
                <a:latin typeface="Gothic A1"/>
                <a:ea typeface="Gothic A1"/>
                <a:cs typeface="Gothic A1"/>
                <a:sym typeface="Gothic A1"/>
              </a:rPr>
              <a:t>1.</a:t>
            </a:r>
            <a:r>
              <a:rPr lang="ko-KR" altLang="en-US" sz="1500" dirty="0">
                <a:solidFill>
                  <a:srgbClr val="0D0D0D"/>
                </a:solidFill>
                <a:latin typeface="Gothic A1"/>
                <a:ea typeface="Gothic A1"/>
                <a:cs typeface="Gothic A1"/>
                <a:sym typeface="Gothic A1"/>
              </a:rPr>
              <a:t> </a:t>
            </a:r>
            <a:r>
              <a:rPr lang="en-US" sz="1500" b="1" dirty="0">
                <a:solidFill>
                  <a:srgbClr val="0D0D0D"/>
                </a:solidFill>
                <a:latin typeface="Gothic A1"/>
                <a:ea typeface="Gothic A1"/>
                <a:cs typeface="Gothic A1"/>
                <a:sym typeface="Gothic A1"/>
              </a:rPr>
              <a:t>Brooklyn</a:t>
            </a:r>
          </a:p>
          <a:p>
            <a:pPr marL="133350">
              <a:lnSpc>
                <a:spcPct val="150000"/>
              </a:lnSpc>
              <a:buClr>
                <a:srgbClr val="0D0D0D"/>
              </a:buClr>
              <a:buSzPts val="1500"/>
            </a:pPr>
            <a:r>
              <a:rPr lang="en-US" altLang="ko-KR" sz="1500" dirty="0">
                <a:solidFill>
                  <a:srgbClr val="0D0D0D"/>
                </a:solidFill>
                <a:latin typeface="Gothic A1"/>
                <a:ea typeface="Gothic A1"/>
                <a:cs typeface="Gothic A1"/>
                <a:sym typeface="Gothic A1"/>
              </a:rPr>
              <a:t>-</a:t>
            </a:r>
            <a:r>
              <a:rPr lang="ko-KR" altLang="en-US" sz="1500" dirty="0">
                <a:solidFill>
                  <a:srgbClr val="0D0D0D"/>
                </a:solidFill>
                <a:latin typeface="Gothic A1"/>
                <a:ea typeface="Gothic A1"/>
                <a:cs typeface="Gothic A1"/>
                <a:sym typeface="Gothic A1"/>
              </a:rPr>
              <a:t> </a:t>
            </a:r>
            <a:r>
              <a:rPr lang="en" altLang="ko-KR" sz="1500" dirty="0">
                <a:solidFill>
                  <a:srgbClr val="0D0D0D"/>
                </a:solidFill>
                <a:latin typeface="Gothic A1"/>
                <a:ea typeface="Gothic A1"/>
                <a:cs typeface="Gothic A1"/>
                <a:sym typeface="Gothic A1"/>
              </a:rPr>
              <a:t>A blend of cultural diversity, arts, and residential communities.</a:t>
            </a:r>
            <a:endParaRPr lang="en-US" sz="1500" dirty="0">
              <a:solidFill>
                <a:srgbClr val="0D0D0D"/>
              </a:solidFill>
              <a:latin typeface="Gothic A1"/>
              <a:ea typeface="Gothic A1"/>
              <a:cs typeface="Gothic A1"/>
              <a:sym typeface="Gothic A1"/>
            </a:endParaRPr>
          </a:p>
          <a:p>
            <a:pPr marL="133350" lvl="0" rtl="0">
              <a:lnSpc>
                <a:spcPct val="150000"/>
              </a:lnSpc>
              <a:spcBef>
                <a:spcPts val="0"/>
              </a:spcBef>
              <a:spcAft>
                <a:spcPts val="0"/>
              </a:spcAft>
              <a:buClr>
                <a:srgbClr val="0D0D0D"/>
              </a:buClr>
              <a:buSzPts val="1500"/>
            </a:pPr>
            <a:r>
              <a:rPr lang="en-US" altLang="ko-KR" sz="1500" dirty="0">
                <a:solidFill>
                  <a:srgbClr val="0D0D0D"/>
                </a:solidFill>
                <a:latin typeface="Gothic A1"/>
                <a:ea typeface="Gothic A1"/>
                <a:cs typeface="Gothic A1"/>
                <a:sym typeface="Gothic A1"/>
              </a:rPr>
              <a:t>2</a:t>
            </a:r>
            <a:r>
              <a:rPr lang="en-US" altLang="ko-KR" sz="1500" b="1" dirty="0">
                <a:solidFill>
                  <a:srgbClr val="0D0D0D"/>
                </a:solidFill>
                <a:latin typeface="Gothic A1"/>
                <a:ea typeface="Gothic A1"/>
                <a:cs typeface="Gothic A1"/>
                <a:sym typeface="Gothic A1"/>
              </a:rPr>
              <a:t>.</a:t>
            </a:r>
            <a:r>
              <a:rPr lang="ko-KR" altLang="en-US" sz="1500" b="1" dirty="0">
                <a:solidFill>
                  <a:srgbClr val="0D0D0D"/>
                </a:solidFill>
                <a:latin typeface="Gothic A1"/>
                <a:ea typeface="Gothic A1"/>
                <a:cs typeface="Gothic A1"/>
                <a:sym typeface="Gothic A1"/>
              </a:rPr>
              <a:t> </a:t>
            </a:r>
            <a:r>
              <a:rPr lang="en-US" sz="1500" b="1" dirty="0">
                <a:solidFill>
                  <a:srgbClr val="0D0D0D"/>
                </a:solidFill>
                <a:latin typeface="Gothic A1"/>
                <a:ea typeface="Gothic A1"/>
                <a:cs typeface="Gothic A1"/>
                <a:sym typeface="Gothic A1"/>
              </a:rPr>
              <a:t>Queens</a:t>
            </a:r>
          </a:p>
          <a:p>
            <a:pPr marL="133350">
              <a:lnSpc>
                <a:spcPct val="150000"/>
              </a:lnSpc>
              <a:buClr>
                <a:srgbClr val="0D0D0D"/>
              </a:buClr>
              <a:buSzPts val="1500"/>
            </a:pPr>
            <a:r>
              <a:rPr lang="en-US" altLang="ko-KR" sz="1500" dirty="0">
                <a:solidFill>
                  <a:srgbClr val="0D0D0D"/>
                </a:solidFill>
                <a:latin typeface="Gothic A1"/>
                <a:ea typeface="Gothic A1"/>
                <a:cs typeface="Gothic A1"/>
                <a:sym typeface="Gothic A1"/>
              </a:rPr>
              <a:t>-</a:t>
            </a:r>
            <a:r>
              <a:rPr lang="ko-KR" altLang="en-US" sz="1500" dirty="0">
                <a:solidFill>
                  <a:srgbClr val="0D0D0D"/>
                </a:solidFill>
                <a:latin typeface="Gothic A1"/>
                <a:ea typeface="Gothic A1"/>
                <a:cs typeface="Gothic A1"/>
                <a:sym typeface="Gothic A1"/>
              </a:rPr>
              <a:t> </a:t>
            </a:r>
            <a:r>
              <a:rPr lang="en-US" sz="1500" dirty="0">
                <a:solidFill>
                  <a:srgbClr val="0D0D0D"/>
                </a:solidFill>
                <a:latin typeface="Gothic A1"/>
                <a:ea typeface="Gothic A1"/>
                <a:cs typeface="Gothic A1"/>
                <a:sym typeface="Gothic A1"/>
              </a:rPr>
              <a:t>The most ethnically diverse borough</a:t>
            </a:r>
          </a:p>
          <a:p>
            <a:pPr marL="133350">
              <a:lnSpc>
                <a:spcPct val="150000"/>
              </a:lnSpc>
              <a:buClr>
                <a:srgbClr val="0D0D0D"/>
              </a:buClr>
              <a:buSzPts val="1500"/>
            </a:pPr>
            <a:r>
              <a:rPr lang="en-US" altLang="ko-KR" sz="1500" dirty="0">
                <a:solidFill>
                  <a:srgbClr val="0D0D0D"/>
                </a:solidFill>
                <a:latin typeface="Gothic A1"/>
                <a:ea typeface="Gothic A1"/>
                <a:cs typeface="Gothic A1"/>
                <a:sym typeface="Gothic A1"/>
              </a:rPr>
              <a:t>3.</a:t>
            </a:r>
            <a:r>
              <a:rPr lang="ko-KR" altLang="en-US" sz="1500" dirty="0">
                <a:solidFill>
                  <a:srgbClr val="0D0D0D"/>
                </a:solidFill>
                <a:latin typeface="Gothic A1"/>
                <a:ea typeface="Gothic A1"/>
                <a:cs typeface="Gothic A1"/>
                <a:sym typeface="Gothic A1"/>
              </a:rPr>
              <a:t> </a:t>
            </a:r>
            <a:r>
              <a:rPr lang="en-US" altLang="ko-Kore-KR" sz="1500" b="1" dirty="0">
                <a:solidFill>
                  <a:srgbClr val="0D0D0D"/>
                </a:solidFill>
                <a:latin typeface="Gothic A1"/>
                <a:ea typeface="Gothic A1"/>
                <a:cs typeface="Gothic A1"/>
                <a:sym typeface="Gothic A1"/>
              </a:rPr>
              <a:t>Manhattan</a:t>
            </a:r>
          </a:p>
          <a:p>
            <a:pPr marL="133350" lvl="2">
              <a:lnSpc>
                <a:spcPct val="150000"/>
              </a:lnSpc>
              <a:buClr>
                <a:srgbClr val="0D0D0D"/>
              </a:buClr>
              <a:buSzPts val="1500"/>
            </a:pPr>
            <a:r>
              <a:rPr lang="en-US" altLang="ko-KR" sz="1500" dirty="0">
                <a:solidFill>
                  <a:srgbClr val="0D0D0D"/>
                </a:solidFill>
                <a:latin typeface="Gothic A1"/>
                <a:ea typeface="Gothic A1"/>
                <a:cs typeface="Gothic A1"/>
                <a:sym typeface="Gothic A1"/>
              </a:rPr>
              <a:t>-</a:t>
            </a:r>
            <a:r>
              <a:rPr lang="ko-KR" altLang="en-US" sz="1500" dirty="0">
                <a:solidFill>
                  <a:srgbClr val="0D0D0D"/>
                </a:solidFill>
                <a:latin typeface="Gothic A1"/>
                <a:ea typeface="Gothic A1"/>
                <a:cs typeface="Gothic A1"/>
                <a:sym typeface="Gothic A1"/>
              </a:rPr>
              <a:t> </a:t>
            </a:r>
            <a:r>
              <a:rPr lang="en-US" sz="1500" dirty="0">
                <a:solidFill>
                  <a:srgbClr val="0D0D0D"/>
                </a:solidFill>
                <a:latin typeface="Gothic A1"/>
                <a:ea typeface="Gothic A1"/>
                <a:cs typeface="Gothic A1"/>
                <a:sym typeface="Gothic A1"/>
              </a:rPr>
              <a:t>The economic, financial, and cultural heart of New York City</a:t>
            </a:r>
          </a:p>
          <a:p>
            <a:pPr marL="133350" lvl="0" rtl="0">
              <a:lnSpc>
                <a:spcPct val="150000"/>
              </a:lnSpc>
              <a:spcBef>
                <a:spcPts val="0"/>
              </a:spcBef>
              <a:spcAft>
                <a:spcPts val="0"/>
              </a:spcAft>
              <a:buClr>
                <a:srgbClr val="0D0D0D"/>
              </a:buClr>
              <a:buSzPts val="1500"/>
            </a:pPr>
            <a:r>
              <a:rPr lang="en-US" altLang="ko-KR" sz="1500" dirty="0">
                <a:solidFill>
                  <a:srgbClr val="0D0D0D"/>
                </a:solidFill>
                <a:latin typeface="Gothic A1"/>
                <a:ea typeface="Gothic A1"/>
                <a:cs typeface="Gothic A1"/>
                <a:sym typeface="Gothic A1"/>
              </a:rPr>
              <a:t>4.</a:t>
            </a:r>
            <a:r>
              <a:rPr lang="ko-KR" altLang="en-US" sz="1500" dirty="0">
                <a:solidFill>
                  <a:srgbClr val="0D0D0D"/>
                </a:solidFill>
                <a:latin typeface="Gothic A1"/>
                <a:ea typeface="Gothic A1"/>
                <a:cs typeface="Gothic A1"/>
                <a:sym typeface="Gothic A1"/>
              </a:rPr>
              <a:t> </a:t>
            </a:r>
            <a:r>
              <a:rPr lang="en-US" sz="1500" b="1" dirty="0">
                <a:solidFill>
                  <a:srgbClr val="0D0D0D"/>
                </a:solidFill>
                <a:latin typeface="Gothic A1"/>
                <a:ea typeface="Gothic A1"/>
                <a:cs typeface="Gothic A1"/>
                <a:sym typeface="Gothic A1"/>
              </a:rPr>
              <a:t>Bronx</a:t>
            </a:r>
          </a:p>
          <a:p>
            <a:pPr marL="133350">
              <a:lnSpc>
                <a:spcPct val="150000"/>
              </a:lnSpc>
              <a:buClr>
                <a:srgbClr val="0D0D0D"/>
              </a:buClr>
              <a:buSzPts val="1500"/>
            </a:pPr>
            <a:r>
              <a:rPr lang="en-US" altLang="ko-KR" sz="1500" dirty="0">
                <a:solidFill>
                  <a:srgbClr val="0D0D0D"/>
                </a:solidFill>
                <a:latin typeface="Gothic A1"/>
                <a:ea typeface="Gothic A1"/>
                <a:cs typeface="Gothic A1"/>
                <a:sym typeface="Gothic A1"/>
              </a:rPr>
              <a:t>-</a:t>
            </a:r>
            <a:r>
              <a:rPr lang="ko-KR" altLang="en-US" sz="1500" dirty="0">
                <a:solidFill>
                  <a:srgbClr val="0D0D0D"/>
                </a:solidFill>
                <a:latin typeface="Gothic A1"/>
                <a:ea typeface="Gothic A1"/>
                <a:cs typeface="Gothic A1"/>
                <a:sym typeface="Gothic A1"/>
              </a:rPr>
              <a:t> </a:t>
            </a:r>
            <a:r>
              <a:rPr lang="en" altLang="ko-KR" sz="1500" dirty="0">
                <a:solidFill>
                  <a:srgbClr val="0D0D0D"/>
                </a:solidFill>
                <a:latin typeface="Gothic A1"/>
                <a:ea typeface="Gothic A1"/>
                <a:cs typeface="Gothic A1"/>
                <a:sym typeface="Gothic A1"/>
              </a:rPr>
              <a:t>A borough with rich history and cultural heritage.</a:t>
            </a:r>
            <a:endParaRPr lang="en-US" sz="1500" dirty="0">
              <a:solidFill>
                <a:srgbClr val="0D0D0D"/>
              </a:solidFill>
              <a:latin typeface="Gothic A1"/>
              <a:ea typeface="Gothic A1"/>
              <a:cs typeface="Gothic A1"/>
              <a:sym typeface="Gothic A1"/>
            </a:endParaRPr>
          </a:p>
          <a:p>
            <a:pPr marL="133350" lvl="0" rtl="0">
              <a:lnSpc>
                <a:spcPct val="150000"/>
              </a:lnSpc>
              <a:spcBef>
                <a:spcPts val="0"/>
              </a:spcBef>
              <a:spcAft>
                <a:spcPts val="0"/>
              </a:spcAft>
              <a:buClr>
                <a:srgbClr val="0D0D0D"/>
              </a:buClr>
              <a:buSzPts val="1500"/>
            </a:pPr>
            <a:r>
              <a:rPr lang="en-US" altLang="ko-KR" sz="1500" dirty="0">
                <a:solidFill>
                  <a:srgbClr val="0D0D0D"/>
                </a:solidFill>
                <a:latin typeface="Gothic A1"/>
                <a:ea typeface="Gothic A1"/>
                <a:cs typeface="Gothic A1"/>
                <a:sym typeface="Gothic A1"/>
              </a:rPr>
              <a:t>5.</a:t>
            </a:r>
            <a:r>
              <a:rPr lang="ko-KR" altLang="en-US" sz="1500" dirty="0">
                <a:solidFill>
                  <a:srgbClr val="0D0D0D"/>
                </a:solidFill>
                <a:latin typeface="Gothic A1"/>
                <a:ea typeface="Gothic A1"/>
                <a:cs typeface="Gothic A1"/>
                <a:sym typeface="Gothic A1"/>
              </a:rPr>
              <a:t> </a:t>
            </a:r>
            <a:r>
              <a:rPr lang="en-US" sz="1500" b="1" dirty="0">
                <a:solidFill>
                  <a:srgbClr val="0D0D0D"/>
                </a:solidFill>
                <a:latin typeface="Gothic A1"/>
                <a:ea typeface="Gothic A1"/>
                <a:cs typeface="Gothic A1"/>
                <a:sym typeface="Gothic A1"/>
              </a:rPr>
              <a:t>Staten</a:t>
            </a:r>
            <a:r>
              <a:rPr lang="en-US" sz="1500" dirty="0">
                <a:solidFill>
                  <a:srgbClr val="0D0D0D"/>
                </a:solidFill>
                <a:latin typeface="Gothic A1"/>
                <a:ea typeface="Gothic A1"/>
                <a:cs typeface="Gothic A1"/>
                <a:sym typeface="Gothic A1"/>
              </a:rPr>
              <a:t> </a:t>
            </a:r>
            <a:r>
              <a:rPr lang="en-US" sz="1500" b="1" dirty="0">
                <a:solidFill>
                  <a:srgbClr val="0D0D0D"/>
                </a:solidFill>
                <a:latin typeface="Gothic A1"/>
                <a:ea typeface="Gothic A1"/>
                <a:cs typeface="Gothic A1"/>
                <a:sym typeface="Gothic A1"/>
              </a:rPr>
              <a:t>Island</a:t>
            </a:r>
          </a:p>
          <a:p>
            <a:pPr marL="133350">
              <a:lnSpc>
                <a:spcPct val="150000"/>
              </a:lnSpc>
              <a:buClr>
                <a:srgbClr val="0D0D0D"/>
              </a:buClr>
              <a:buSzPts val="1500"/>
            </a:pPr>
            <a:r>
              <a:rPr lang="en-US" altLang="ko-KR" sz="1500" dirty="0">
                <a:solidFill>
                  <a:srgbClr val="0D0D0D"/>
                </a:solidFill>
                <a:latin typeface="Gothic A1"/>
                <a:ea typeface="Gothic A1"/>
                <a:cs typeface="Gothic A1"/>
                <a:sym typeface="Gothic A1"/>
              </a:rPr>
              <a:t>-</a:t>
            </a:r>
            <a:r>
              <a:rPr lang="ko-KR" altLang="en-US" sz="1500" dirty="0">
                <a:solidFill>
                  <a:srgbClr val="0D0D0D"/>
                </a:solidFill>
                <a:latin typeface="Gothic A1"/>
                <a:ea typeface="Gothic A1"/>
                <a:cs typeface="Gothic A1"/>
                <a:sym typeface="Gothic A1"/>
              </a:rPr>
              <a:t> </a:t>
            </a:r>
            <a:r>
              <a:rPr lang="en" altLang="ko-KR" sz="1500" dirty="0">
                <a:solidFill>
                  <a:srgbClr val="0D0D0D"/>
                </a:solidFill>
                <a:latin typeface="Gothic A1"/>
                <a:ea typeface="Gothic A1"/>
                <a:cs typeface="Gothic A1"/>
                <a:sym typeface="Gothic A1"/>
              </a:rPr>
              <a:t>A quiet, suburban borough with a strong residential character</a:t>
            </a:r>
            <a:endParaRPr sz="2000" dirty="0">
              <a:solidFill>
                <a:schemeClr val="dk1"/>
              </a:solidFill>
              <a:latin typeface="Gothic A1"/>
              <a:ea typeface="Gothic A1"/>
              <a:cs typeface="Gothic A1"/>
              <a:sym typeface="Gothic A1"/>
            </a:endParaRPr>
          </a:p>
        </p:txBody>
      </p:sp>
      <p:graphicFrame>
        <p:nvGraphicFramePr>
          <p:cNvPr id="120" name="Google Shape;120;g2dba3dc8d4b_0_0"/>
          <p:cNvGraphicFramePr/>
          <p:nvPr>
            <p:extLst>
              <p:ext uri="{D42A27DB-BD31-4B8C-83A1-F6EECF244321}">
                <p14:modId xmlns:p14="http://schemas.microsoft.com/office/powerpoint/2010/main" val="821999557"/>
              </p:ext>
            </p:extLst>
          </p:nvPr>
        </p:nvGraphicFramePr>
        <p:xfrm>
          <a:off x="8178084" y="1654474"/>
          <a:ext cx="2906473" cy="2737790"/>
        </p:xfrm>
        <a:graphic>
          <a:graphicData uri="http://schemas.openxmlformats.org/drawingml/2006/table">
            <a:tbl>
              <a:tblPr firstRow="1" bandRow="1">
                <a:noFill/>
                <a:tableStyleId>{B13E8D0F-25D4-426B-BC16-DDD4DE96832F}</a:tableStyleId>
              </a:tblPr>
              <a:tblGrid>
                <a:gridCol w="1526482">
                  <a:extLst>
                    <a:ext uri="{9D8B030D-6E8A-4147-A177-3AD203B41FA5}">
                      <a16:colId xmlns:a16="http://schemas.microsoft.com/office/drawing/2014/main" val="20000"/>
                    </a:ext>
                  </a:extLst>
                </a:gridCol>
                <a:gridCol w="1379991">
                  <a:extLst>
                    <a:ext uri="{9D8B030D-6E8A-4147-A177-3AD203B41FA5}">
                      <a16:colId xmlns:a16="http://schemas.microsoft.com/office/drawing/2014/main" val="20001"/>
                    </a:ext>
                  </a:extLst>
                </a:gridCol>
              </a:tblGrid>
              <a:tr h="470540">
                <a:tc>
                  <a:txBody>
                    <a:bodyPr/>
                    <a:lstStyle/>
                    <a:p>
                      <a:pPr marL="0" marR="0" lvl="0" indent="0" algn="ctr" rtl="0">
                        <a:spcBef>
                          <a:spcPts val="0"/>
                        </a:spcBef>
                        <a:spcAft>
                          <a:spcPts val="0"/>
                        </a:spcAft>
                        <a:buNone/>
                      </a:pPr>
                      <a:r>
                        <a:rPr lang="en-US" altLang="ko-KR" dirty="0"/>
                        <a:t>Borough</a:t>
                      </a:r>
                      <a:endParaRPr dirty="0"/>
                    </a:p>
                  </a:txBody>
                  <a:tcPr marL="91450" marR="91450" marT="45725" marB="45725" anchor="ctr">
                    <a:lnL w="9525" cap="flat" cmpd="sng">
                      <a:solidFill>
                        <a:srgbClr val="000000"/>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SzPts val="1100"/>
                        <a:buNone/>
                      </a:pPr>
                      <a:r>
                        <a:rPr lang="en-US" sz="1600" dirty="0"/>
                        <a:t>Population</a:t>
                      </a:r>
                      <a:endParaRPr sz="1600" dirty="0"/>
                    </a:p>
                  </a:txBody>
                  <a:tcPr marL="91450" marR="91450" marT="45725" marB="457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3450">
                <a:tc>
                  <a:txBody>
                    <a:bodyPr/>
                    <a:lstStyle/>
                    <a:p>
                      <a:pPr marL="0" lvl="0" indent="0" algn="ctr" rtl="0">
                        <a:lnSpc>
                          <a:spcPct val="115000"/>
                        </a:lnSpc>
                        <a:spcBef>
                          <a:spcPts val="0"/>
                        </a:spcBef>
                        <a:spcAft>
                          <a:spcPts val="0"/>
                        </a:spcAft>
                        <a:buSzPts val="1100"/>
                        <a:buNone/>
                      </a:pPr>
                      <a:r>
                        <a:rPr lang="en-US" altLang="ko-KR" sz="1500" b="1" dirty="0">
                          <a:latin typeface="Gothic A1"/>
                          <a:ea typeface="Gothic A1"/>
                          <a:cs typeface="Gothic A1"/>
                          <a:sym typeface="Gothic A1"/>
                        </a:rPr>
                        <a:t>Brooklyn</a:t>
                      </a:r>
                      <a:endParaRPr sz="1500" u="none" strike="noStrike" cap="none" dirty="0">
                        <a:solidFill>
                          <a:schemeClr val="lt1"/>
                        </a:solidFill>
                        <a:latin typeface="Gothic A1"/>
                        <a:ea typeface="Gothic A1"/>
                        <a:cs typeface="Gothic A1"/>
                        <a:sym typeface="Gothic A1"/>
                      </a:endParaRPr>
                    </a:p>
                  </a:txBody>
                  <a:tcPr marL="91450" marR="91450" marT="45725" marB="45725" anchor="ctr">
                    <a:lnL w="9525" cap="flat" cmpd="sng">
                      <a:solidFill>
                        <a:srgbClr val="000000"/>
                      </a:solidFill>
                      <a:prstDash val="solid"/>
                      <a:round/>
                      <a:headEnd type="none" w="sm" len="sm"/>
                      <a:tailEnd type="none" w="sm" len="sm"/>
                    </a:lnL>
                    <a:lnR w="9525" cap="flat" cmpd="sng" algn="ctr">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SzPts val="1100"/>
                        <a:buNone/>
                      </a:pPr>
                      <a:r>
                        <a:rPr lang="en-US" altLang="ko-KR" sz="1500" dirty="0">
                          <a:solidFill>
                            <a:srgbClr val="3C4043"/>
                          </a:solidFill>
                          <a:latin typeface="Gothic A1"/>
                          <a:ea typeface="Gothic A1"/>
                          <a:cs typeface="Gothic A1"/>
                          <a:sym typeface="Gothic A1"/>
                        </a:rPr>
                        <a:t>2,561,225</a:t>
                      </a:r>
                      <a:endParaRPr sz="1500" u="none" strike="noStrike" cap="none" dirty="0">
                        <a:solidFill>
                          <a:schemeClr val="accent2"/>
                        </a:solidFill>
                        <a:latin typeface="Gothic A1"/>
                        <a:ea typeface="Gothic A1"/>
                        <a:cs typeface="Gothic A1"/>
                        <a:sym typeface="Gothic A1"/>
                      </a:endParaRPr>
                    </a:p>
                  </a:txBody>
                  <a:tcPr marL="91450" marR="91450" marT="45725" marB="45725" anchor="ctr">
                    <a:lnL w="9525" cap="flat" cmpd="sng" algn="ctr">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3450">
                <a:tc>
                  <a:txBody>
                    <a:bodyPr/>
                    <a:lstStyle/>
                    <a:p>
                      <a:pPr marL="0" lvl="0" indent="0" algn="ctr" rtl="0">
                        <a:lnSpc>
                          <a:spcPct val="115000"/>
                        </a:lnSpc>
                        <a:spcBef>
                          <a:spcPts val="0"/>
                        </a:spcBef>
                        <a:spcAft>
                          <a:spcPts val="0"/>
                        </a:spcAft>
                        <a:buSzPts val="1100"/>
                        <a:buNone/>
                      </a:pPr>
                      <a:r>
                        <a:rPr lang="en-US" altLang="ko-KR" sz="1500" b="1" dirty="0">
                          <a:latin typeface="Gothic A1"/>
                          <a:ea typeface="Gothic A1"/>
                          <a:cs typeface="Gothic A1"/>
                          <a:sym typeface="Gothic A1"/>
                        </a:rPr>
                        <a:t>Queens</a:t>
                      </a:r>
                      <a:endParaRPr sz="1500" u="none" strike="noStrike" cap="none" dirty="0">
                        <a:solidFill>
                          <a:schemeClr val="lt1"/>
                        </a:solidFill>
                        <a:latin typeface="Gothic A1"/>
                        <a:ea typeface="Gothic A1"/>
                        <a:cs typeface="Gothic A1"/>
                        <a:sym typeface="Gothic A1"/>
                      </a:endParaRPr>
                    </a:p>
                  </a:txBody>
                  <a:tcPr marL="91450" marR="91450" marT="45725" marB="45725" anchor="ctr">
                    <a:lnL w="9525" cap="flat" cmpd="sng">
                      <a:solidFill>
                        <a:srgbClr val="000000"/>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SzPts val="1100"/>
                        <a:buNone/>
                      </a:pPr>
                      <a:r>
                        <a:rPr lang="en-US" altLang="ko-KR" sz="1500" dirty="0">
                          <a:solidFill>
                            <a:srgbClr val="3C4043"/>
                          </a:solidFill>
                          <a:latin typeface="Gothic A1"/>
                          <a:ea typeface="Gothic A1"/>
                          <a:cs typeface="Gothic A1"/>
                          <a:sym typeface="Gothic A1"/>
                        </a:rPr>
                        <a:t>2,252,196</a:t>
                      </a:r>
                      <a:endParaRPr sz="1500" u="none" strike="noStrike" cap="none" dirty="0">
                        <a:solidFill>
                          <a:schemeClr val="accent2"/>
                        </a:solidFill>
                        <a:latin typeface="Gothic A1"/>
                        <a:ea typeface="Gothic A1"/>
                        <a:cs typeface="Gothic A1"/>
                        <a:sym typeface="Gothic A1"/>
                      </a:endParaRPr>
                    </a:p>
                  </a:txBody>
                  <a:tcPr marL="91450" marR="91450" marT="45725" marB="457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3450">
                <a:tc>
                  <a:txBody>
                    <a:bodyPr/>
                    <a:lstStyle/>
                    <a:p>
                      <a:pPr marL="0" lvl="0" indent="0" algn="ctr" rtl="0">
                        <a:lnSpc>
                          <a:spcPct val="115000"/>
                        </a:lnSpc>
                        <a:spcBef>
                          <a:spcPts val="0"/>
                        </a:spcBef>
                        <a:spcAft>
                          <a:spcPts val="0"/>
                        </a:spcAft>
                        <a:buSzPts val="1100"/>
                        <a:buNone/>
                      </a:pPr>
                      <a:r>
                        <a:rPr lang="en-US" altLang="ko-KR" sz="1500" b="1" dirty="0">
                          <a:latin typeface="Gothic A1"/>
                          <a:ea typeface="Gothic A1"/>
                          <a:cs typeface="Gothic A1"/>
                          <a:sym typeface="Gothic A1"/>
                        </a:rPr>
                        <a:t>Manhattan</a:t>
                      </a:r>
                      <a:endParaRPr sz="1500" u="none" strike="noStrike" cap="none" dirty="0">
                        <a:solidFill>
                          <a:schemeClr val="lt1"/>
                        </a:solidFill>
                        <a:latin typeface="Gothic A1"/>
                        <a:ea typeface="Gothic A1"/>
                        <a:cs typeface="Gothic A1"/>
                        <a:sym typeface="Gothic A1"/>
                      </a:endParaRPr>
                    </a:p>
                  </a:txBody>
                  <a:tcPr marL="91450" marR="91450" marT="45725" marB="45725" anchor="ctr">
                    <a:lnL w="9525" cap="flat" cmpd="sng">
                      <a:solidFill>
                        <a:srgbClr val="000000"/>
                      </a:solidFill>
                      <a:prstDash val="solid"/>
                      <a:round/>
                      <a:headEnd type="none" w="sm" len="sm"/>
                      <a:tailEnd type="none" w="sm" len="sm"/>
                    </a:lnL>
                    <a:lnR w="9525" cap="flat" cmpd="sng" algn="ctr">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SzPts val="1100"/>
                        <a:buNone/>
                      </a:pPr>
                      <a:r>
                        <a:rPr lang="en-US" altLang="ko-KR" sz="1500" dirty="0">
                          <a:solidFill>
                            <a:srgbClr val="3C4043"/>
                          </a:solidFill>
                          <a:latin typeface="Gothic A1"/>
                          <a:ea typeface="Gothic A1"/>
                          <a:cs typeface="Gothic A1"/>
                          <a:sym typeface="Gothic A1"/>
                        </a:rPr>
                        <a:t>1,597,451</a:t>
                      </a:r>
                      <a:endParaRPr sz="1500" u="none" strike="noStrike" cap="none" dirty="0">
                        <a:solidFill>
                          <a:schemeClr val="accent2"/>
                        </a:solidFill>
                        <a:latin typeface="Gothic A1"/>
                        <a:ea typeface="Gothic A1"/>
                        <a:cs typeface="Gothic A1"/>
                        <a:sym typeface="Gothic A1"/>
                      </a:endParaRPr>
                    </a:p>
                  </a:txBody>
                  <a:tcPr marL="91450" marR="91450" marT="45725" marB="45725" anchor="ctr">
                    <a:lnL w="9525" cap="flat" cmpd="sng" algn="ctr">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4052086724"/>
                  </a:ext>
                </a:extLst>
              </a:tr>
              <a:tr h="453450">
                <a:tc>
                  <a:txBody>
                    <a:bodyPr/>
                    <a:lstStyle/>
                    <a:p>
                      <a:pPr marL="0" lvl="0" indent="0" algn="ctr" rtl="0">
                        <a:lnSpc>
                          <a:spcPct val="115000"/>
                        </a:lnSpc>
                        <a:spcBef>
                          <a:spcPts val="0"/>
                        </a:spcBef>
                        <a:spcAft>
                          <a:spcPts val="0"/>
                        </a:spcAft>
                        <a:buSzPts val="1100"/>
                        <a:buNone/>
                      </a:pPr>
                      <a:r>
                        <a:rPr lang="en-US" altLang="ko-KR" sz="1500" b="1" dirty="0">
                          <a:latin typeface="Gothic A1"/>
                          <a:ea typeface="Gothic A1"/>
                          <a:cs typeface="Gothic A1"/>
                          <a:sym typeface="Gothic A1"/>
                        </a:rPr>
                        <a:t>Bronx</a:t>
                      </a:r>
                      <a:endParaRPr sz="1500" u="none" strike="noStrike" cap="none" dirty="0">
                        <a:solidFill>
                          <a:schemeClr val="lt1"/>
                        </a:solidFill>
                        <a:latin typeface="Gothic A1"/>
                        <a:ea typeface="Gothic A1"/>
                        <a:cs typeface="Gothic A1"/>
                        <a:sym typeface="Gothic A1"/>
                      </a:endParaRPr>
                    </a:p>
                  </a:txBody>
                  <a:tcPr marL="91450" marR="91450" marT="45725" marB="45725" anchor="ctr">
                    <a:lnL w="9525" cap="flat" cmpd="sng">
                      <a:solidFill>
                        <a:srgbClr val="000000"/>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SzPts val="1100"/>
                        <a:buNone/>
                      </a:pPr>
                      <a:r>
                        <a:rPr lang="en-US" altLang="ko-KR" sz="1500" dirty="0">
                          <a:solidFill>
                            <a:srgbClr val="3C4043"/>
                          </a:solidFill>
                          <a:latin typeface="Gothic A1"/>
                          <a:ea typeface="Gothic A1"/>
                          <a:cs typeface="Gothic A1"/>
                          <a:sym typeface="Gothic A1"/>
                        </a:rPr>
                        <a:t>1,356,476</a:t>
                      </a:r>
                      <a:endParaRPr sz="1500" u="none" strike="noStrike" cap="none" dirty="0">
                        <a:solidFill>
                          <a:schemeClr val="accent2"/>
                        </a:solidFill>
                        <a:latin typeface="Gothic A1"/>
                        <a:ea typeface="Gothic A1"/>
                        <a:cs typeface="Gothic A1"/>
                        <a:sym typeface="Gothic A1"/>
                      </a:endParaRPr>
                    </a:p>
                  </a:txBody>
                  <a:tcPr marL="91450" marR="91450" marT="45725" marB="457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53450">
                <a:tc>
                  <a:txBody>
                    <a:bodyPr/>
                    <a:lstStyle/>
                    <a:p>
                      <a:pPr marL="0" lvl="0" indent="0" algn="ctr" rtl="0">
                        <a:lnSpc>
                          <a:spcPct val="115000"/>
                        </a:lnSpc>
                        <a:spcBef>
                          <a:spcPts val="0"/>
                        </a:spcBef>
                        <a:spcAft>
                          <a:spcPts val="0"/>
                        </a:spcAft>
                        <a:buSzPts val="1100"/>
                        <a:buNone/>
                      </a:pPr>
                      <a:r>
                        <a:rPr lang="en-US" altLang="ko-KR" sz="1500" b="1" dirty="0">
                          <a:latin typeface="Gothic A1"/>
                          <a:ea typeface="Gothic A1"/>
                          <a:cs typeface="Gothic A1"/>
                          <a:sym typeface="Gothic A1"/>
                        </a:rPr>
                        <a:t>Staten Island</a:t>
                      </a:r>
                      <a:endParaRPr sz="1500" b="1" u="none" strike="noStrike" cap="none" dirty="0">
                        <a:solidFill>
                          <a:schemeClr val="lt1"/>
                        </a:solidFill>
                        <a:latin typeface="Gothic A1"/>
                        <a:ea typeface="Gothic A1"/>
                        <a:cs typeface="Gothic A1"/>
                        <a:sym typeface="Gothic A1"/>
                      </a:endParaRPr>
                    </a:p>
                  </a:txBody>
                  <a:tcPr marL="91450" marR="91450" marT="45725" marB="45725" anchor="ctr">
                    <a:lnL w="9525" cap="flat" cmpd="sng">
                      <a:solidFill>
                        <a:srgbClr val="000000"/>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SzPts val="1100"/>
                        <a:buNone/>
                      </a:pPr>
                      <a:r>
                        <a:rPr lang="en-US" altLang="ko-KR" sz="1500" dirty="0">
                          <a:solidFill>
                            <a:srgbClr val="3C4043"/>
                          </a:solidFill>
                          <a:latin typeface="Gothic A1"/>
                          <a:ea typeface="Gothic A1"/>
                          <a:cs typeface="Gothic A1"/>
                          <a:sym typeface="Gothic A1"/>
                        </a:rPr>
                        <a:t>490,687</a:t>
                      </a:r>
                      <a:endParaRPr sz="1500" u="none" strike="noStrike" cap="none" dirty="0">
                        <a:solidFill>
                          <a:schemeClr val="accent2"/>
                        </a:solidFill>
                        <a:latin typeface="Gothic A1"/>
                        <a:ea typeface="Gothic A1"/>
                        <a:cs typeface="Gothic A1"/>
                        <a:sym typeface="Gothic A1"/>
                      </a:endParaRPr>
                    </a:p>
                  </a:txBody>
                  <a:tcPr marL="91450" marR="91450" marT="45725" marB="457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5" name="Google Shape;685;g2db86c73da4_0_137"/>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Gothic A1"/>
                <a:ea typeface="Gothic A1"/>
                <a:cs typeface="Gothic A1"/>
                <a:sym typeface="Gothic A1"/>
              </a:rPr>
              <a:t>Part 5</a:t>
            </a:r>
            <a:endParaRPr sz="1300">
              <a:solidFill>
                <a:schemeClr val="dk1"/>
              </a:solidFill>
              <a:latin typeface="Gothic A1"/>
              <a:ea typeface="Gothic A1"/>
              <a:cs typeface="Gothic A1"/>
              <a:sym typeface="Gothic A1"/>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sp>
        <p:nvSpPr>
          <p:cNvPr id="3" name="Google Shape;686;g2db86c73da4_0_137">
            <a:extLst>
              <a:ext uri="{FF2B5EF4-FFF2-40B4-BE49-F238E27FC236}">
                <a16:creationId xmlns:a16="http://schemas.microsoft.com/office/drawing/2014/main" id="{C896552C-7B2B-A9A9-397A-219F9383F841}"/>
              </a:ext>
            </a:extLst>
          </p:cNvPr>
          <p:cNvSpPr txBox="1"/>
          <p:nvPr/>
        </p:nvSpPr>
        <p:spPr>
          <a:xfrm flipH="1">
            <a:off x="871674" y="562800"/>
            <a:ext cx="11079919"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a:solidFill>
                  <a:srgbClr val="0D0D0D"/>
                </a:solidFill>
                <a:highlight>
                  <a:schemeClr val="lt1"/>
                </a:highlight>
                <a:latin typeface="Gothic A1"/>
                <a:ea typeface="Gothic A1"/>
                <a:cs typeface="Gothic A1"/>
                <a:sym typeface="Gothic A1"/>
              </a:rPr>
              <a:t>Model – R^2 Score</a:t>
            </a:r>
            <a:endParaRPr sz="3000" dirty="0">
              <a:solidFill>
                <a:schemeClr val="dk1"/>
              </a:solidFill>
              <a:highlight>
                <a:schemeClr val="lt1"/>
              </a:highlight>
              <a:latin typeface="Gothic A1"/>
              <a:ea typeface="Gothic A1"/>
              <a:cs typeface="Gothic A1"/>
              <a:sym typeface="Gothic A1"/>
            </a:endParaRPr>
          </a:p>
        </p:txBody>
      </p:sp>
      <p:pic>
        <p:nvPicPr>
          <p:cNvPr id="2" name="그림 1">
            <a:extLst>
              <a:ext uri="{FF2B5EF4-FFF2-40B4-BE49-F238E27FC236}">
                <a16:creationId xmlns:a16="http://schemas.microsoft.com/office/drawing/2014/main" id="{A9EDA317-CF50-719A-4347-40444439D3C6}"/>
              </a:ext>
            </a:extLst>
          </p:cNvPr>
          <p:cNvPicPr>
            <a:picLocks noChangeAspect="1"/>
          </p:cNvPicPr>
          <p:nvPr/>
        </p:nvPicPr>
        <p:blipFill>
          <a:blip r:embed="rId4"/>
          <a:stretch>
            <a:fillRect/>
          </a:stretch>
        </p:blipFill>
        <p:spPr>
          <a:xfrm>
            <a:off x="3156878" y="1162954"/>
            <a:ext cx="5550692" cy="5537693"/>
          </a:xfrm>
          <a:prstGeom prst="rect">
            <a:avLst/>
          </a:prstGeom>
        </p:spPr>
      </p:pic>
    </p:spTree>
    <p:extLst>
      <p:ext uri="{BB962C8B-B14F-4D97-AF65-F5344CB8AC3E}">
        <p14:creationId xmlns:p14="http://schemas.microsoft.com/office/powerpoint/2010/main" val="377122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5" name="Google Shape;685;g2db86c73da4_0_137"/>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Gothic A1"/>
                <a:ea typeface="Gothic A1"/>
                <a:cs typeface="Gothic A1"/>
                <a:sym typeface="Gothic A1"/>
              </a:rPr>
              <a:t>Part 5</a:t>
            </a:r>
            <a:endParaRPr sz="1300">
              <a:solidFill>
                <a:schemeClr val="dk1"/>
              </a:solidFill>
              <a:latin typeface="Gothic A1"/>
              <a:ea typeface="Gothic A1"/>
              <a:cs typeface="Gothic A1"/>
              <a:sym typeface="Gothic A1"/>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sp>
        <p:nvSpPr>
          <p:cNvPr id="3" name="Google Shape;686;g2db86c73da4_0_137">
            <a:extLst>
              <a:ext uri="{FF2B5EF4-FFF2-40B4-BE49-F238E27FC236}">
                <a16:creationId xmlns:a16="http://schemas.microsoft.com/office/drawing/2014/main" id="{C896552C-7B2B-A9A9-397A-219F9383F841}"/>
              </a:ext>
            </a:extLst>
          </p:cNvPr>
          <p:cNvSpPr txBox="1"/>
          <p:nvPr/>
        </p:nvSpPr>
        <p:spPr>
          <a:xfrm flipH="1">
            <a:off x="871674" y="562800"/>
            <a:ext cx="11079919"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altLang="ko-Kore-KR" sz="3000" b="1" dirty="0">
                <a:solidFill>
                  <a:srgbClr val="0D0D0D"/>
                </a:solidFill>
                <a:highlight>
                  <a:schemeClr val="lt1"/>
                </a:highlight>
                <a:latin typeface="Gothic A1"/>
                <a:ea typeface="Gothic A1"/>
                <a:cs typeface="Gothic A1"/>
                <a:sym typeface="Gothic A1"/>
              </a:rPr>
              <a:t>Model – RMSE</a:t>
            </a:r>
            <a:endParaRPr lang="en-US" altLang="ko-Kore-KR" sz="3000" dirty="0">
              <a:solidFill>
                <a:schemeClr val="dk1"/>
              </a:solidFill>
              <a:highlight>
                <a:schemeClr val="lt1"/>
              </a:highlight>
              <a:latin typeface="Gothic A1"/>
              <a:ea typeface="Gothic A1"/>
              <a:cs typeface="Gothic A1"/>
              <a:sym typeface="Gothic A1"/>
            </a:endParaRPr>
          </a:p>
        </p:txBody>
      </p:sp>
      <p:pic>
        <p:nvPicPr>
          <p:cNvPr id="5" name="그림 4">
            <a:extLst>
              <a:ext uri="{FF2B5EF4-FFF2-40B4-BE49-F238E27FC236}">
                <a16:creationId xmlns:a16="http://schemas.microsoft.com/office/drawing/2014/main" id="{10CA249D-F494-C214-2C68-354CC9029272}"/>
              </a:ext>
            </a:extLst>
          </p:cNvPr>
          <p:cNvPicPr>
            <a:picLocks noChangeAspect="1"/>
          </p:cNvPicPr>
          <p:nvPr/>
        </p:nvPicPr>
        <p:blipFill>
          <a:blip r:embed="rId4"/>
          <a:stretch>
            <a:fillRect/>
          </a:stretch>
        </p:blipFill>
        <p:spPr>
          <a:xfrm>
            <a:off x="3152373" y="1162954"/>
            <a:ext cx="5579504" cy="5605885"/>
          </a:xfrm>
          <a:prstGeom prst="rect">
            <a:avLst/>
          </a:prstGeom>
        </p:spPr>
      </p:pic>
    </p:spTree>
    <p:extLst>
      <p:ext uri="{BB962C8B-B14F-4D97-AF65-F5344CB8AC3E}">
        <p14:creationId xmlns:p14="http://schemas.microsoft.com/office/powerpoint/2010/main" val="207779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5" name="Google Shape;685;g2db86c73da4_0_137"/>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Gothic A1"/>
                <a:ea typeface="Gothic A1"/>
                <a:cs typeface="Gothic A1"/>
                <a:sym typeface="Gothic A1"/>
              </a:rPr>
              <a:t>Part 5</a:t>
            </a:r>
            <a:endParaRPr sz="1300">
              <a:solidFill>
                <a:schemeClr val="dk1"/>
              </a:solidFill>
              <a:latin typeface="Gothic A1"/>
              <a:ea typeface="Gothic A1"/>
              <a:cs typeface="Gothic A1"/>
              <a:sym typeface="Gothic A1"/>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sp>
        <p:nvSpPr>
          <p:cNvPr id="3" name="Google Shape;686;g2db86c73da4_0_137">
            <a:extLst>
              <a:ext uri="{FF2B5EF4-FFF2-40B4-BE49-F238E27FC236}">
                <a16:creationId xmlns:a16="http://schemas.microsoft.com/office/drawing/2014/main" id="{C896552C-7B2B-A9A9-397A-219F9383F841}"/>
              </a:ext>
            </a:extLst>
          </p:cNvPr>
          <p:cNvSpPr txBox="1"/>
          <p:nvPr/>
        </p:nvSpPr>
        <p:spPr>
          <a:xfrm flipH="1">
            <a:off x="871674" y="562800"/>
            <a:ext cx="11079919"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altLang="ko-Kore-KR" sz="3000" b="1" dirty="0">
                <a:solidFill>
                  <a:srgbClr val="0D0D0D"/>
                </a:solidFill>
                <a:highlight>
                  <a:schemeClr val="lt1"/>
                </a:highlight>
                <a:latin typeface="Gothic A1"/>
                <a:ea typeface="Gothic A1"/>
                <a:cs typeface="Gothic A1"/>
                <a:sym typeface="Gothic A1"/>
              </a:rPr>
              <a:t>Model – MAE</a:t>
            </a:r>
            <a:endParaRPr lang="en-US" altLang="ko-Kore-KR" sz="3000" dirty="0">
              <a:solidFill>
                <a:schemeClr val="dk1"/>
              </a:solidFill>
              <a:highlight>
                <a:schemeClr val="lt1"/>
              </a:highlight>
              <a:latin typeface="Gothic A1"/>
              <a:ea typeface="Gothic A1"/>
              <a:cs typeface="Gothic A1"/>
              <a:sym typeface="Gothic A1"/>
            </a:endParaRPr>
          </a:p>
        </p:txBody>
      </p:sp>
      <p:pic>
        <p:nvPicPr>
          <p:cNvPr id="7" name="그림 6">
            <a:extLst>
              <a:ext uri="{FF2B5EF4-FFF2-40B4-BE49-F238E27FC236}">
                <a16:creationId xmlns:a16="http://schemas.microsoft.com/office/drawing/2014/main" id="{948C090D-C6C0-928D-C9CB-1267FB2B7C33}"/>
              </a:ext>
            </a:extLst>
          </p:cNvPr>
          <p:cNvPicPr>
            <a:picLocks noChangeAspect="1"/>
          </p:cNvPicPr>
          <p:nvPr/>
        </p:nvPicPr>
        <p:blipFill>
          <a:blip r:embed="rId4"/>
          <a:stretch>
            <a:fillRect/>
          </a:stretch>
        </p:blipFill>
        <p:spPr>
          <a:xfrm>
            <a:off x="3192528" y="1201856"/>
            <a:ext cx="5503788" cy="5595735"/>
          </a:xfrm>
          <a:prstGeom prst="rect">
            <a:avLst/>
          </a:prstGeom>
        </p:spPr>
      </p:pic>
    </p:spTree>
    <p:extLst>
      <p:ext uri="{BB962C8B-B14F-4D97-AF65-F5344CB8AC3E}">
        <p14:creationId xmlns:p14="http://schemas.microsoft.com/office/powerpoint/2010/main" val="82026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5" name="Google Shape;685;g2db86c73da4_0_137"/>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Gothic A1"/>
                <a:ea typeface="Gothic A1"/>
                <a:cs typeface="Gothic A1"/>
                <a:sym typeface="Gothic A1"/>
              </a:rPr>
              <a:t>Part 5</a:t>
            </a:r>
            <a:endParaRPr sz="1300">
              <a:solidFill>
                <a:schemeClr val="dk1"/>
              </a:solidFill>
              <a:latin typeface="Gothic A1"/>
              <a:ea typeface="Gothic A1"/>
              <a:cs typeface="Gothic A1"/>
              <a:sym typeface="Gothic A1"/>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sp>
        <p:nvSpPr>
          <p:cNvPr id="3" name="Google Shape;686;g2db86c73da4_0_137">
            <a:extLst>
              <a:ext uri="{FF2B5EF4-FFF2-40B4-BE49-F238E27FC236}">
                <a16:creationId xmlns:a16="http://schemas.microsoft.com/office/drawing/2014/main" id="{C896552C-7B2B-A9A9-397A-219F9383F841}"/>
              </a:ext>
            </a:extLst>
          </p:cNvPr>
          <p:cNvSpPr txBox="1"/>
          <p:nvPr/>
        </p:nvSpPr>
        <p:spPr>
          <a:xfrm flipH="1">
            <a:off x="871674" y="562800"/>
            <a:ext cx="11079919"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altLang="ko-Kore-KR" sz="3000" b="1" dirty="0">
                <a:solidFill>
                  <a:srgbClr val="0D0D0D"/>
                </a:solidFill>
                <a:highlight>
                  <a:schemeClr val="lt1"/>
                </a:highlight>
                <a:latin typeface="Gothic A1"/>
                <a:ea typeface="Gothic A1"/>
                <a:cs typeface="Gothic A1"/>
                <a:sym typeface="Gothic A1"/>
              </a:rPr>
              <a:t>Model – MSE</a:t>
            </a:r>
            <a:endParaRPr lang="en-US" altLang="ko-Kore-KR" sz="3000" dirty="0">
              <a:solidFill>
                <a:schemeClr val="dk1"/>
              </a:solidFill>
              <a:highlight>
                <a:schemeClr val="lt1"/>
              </a:highlight>
              <a:latin typeface="Gothic A1"/>
              <a:ea typeface="Gothic A1"/>
              <a:cs typeface="Gothic A1"/>
              <a:sym typeface="Gothic A1"/>
            </a:endParaRPr>
          </a:p>
        </p:txBody>
      </p:sp>
      <p:pic>
        <p:nvPicPr>
          <p:cNvPr id="2" name="그림 1">
            <a:extLst>
              <a:ext uri="{FF2B5EF4-FFF2-40B4-BE49-F238E27FC236}">
                <a16:creationId xmlns:a16="http://schemas.microsoft.com/office/drawing/2014/main" id="{C7F30E3E-939E-3B99-B958-996F5B84837C}"/>
              </a:ext>
            </a:extLst>
          </p:cNvPr>
          <p:cNvPicPr>
            <a:picLocks noChangeAspect="1"/>
          </p:cNvPicPr>
          <p:nvPr/>
        </p:nvPicPr>
        <p:blipFill>
          <a:blip r:embed="rId4"/>
          <a:stretch>
            <a:fillRect/>
          </a:stretch>
        </p:blipFill>
        <p:spPr>
          <a:xfrm>
            <a:off x="3011280" y="1232087"/>
            <a:ext cx="5758913" cy="5625913"/>
          </a:xfrm>
          <a:prstGeom prst="rect">
            <a:avLst/>
          </a:prstGeom>
        </p:spPr>
      </p:pic>
    </p:spTree>
    <p:extLst>
      <p:ext uri="{BB962C8B-B14F-4D97-AF65-F5344CB8AC3E}">
        <p14:creationId xmlns:p14="http://schemas.microsoft.com/office/powerpoint/2010/main" val="26287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db86c73da4_0_137"/>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5" name="Google Shape;685;g2db86c73da4_0_137"/>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Gothic A1"/>
                <a:ea typeface="Gothic A1"/>
                <a:cs typeface="Gothic A1"/>
                <a:sym typeface="Gothic A1"/>
              </a:rPr>
              <a:t>Part 5</a:t>
            </a:r>
            <a:endParaRPr sz="1300">
              <a:solidFill>
                <a:schemeClr val="dk1"/>
              </a:solidFill>
              <a:latin typeface="Gothic A1"/>
              <a:ea typeface="Gothic A1"/>
              <a:cs typeface="Gothic A1"/>
              <a:sym typeface="Gothic A1"/>
            </a:endParaRPr>
          </a:p>
        </p:txBody>
      </p:sp>
      <p:pic>
        <p:nvPicPr>
          <p:cNvPr id="687" name="Google Shape;687;g2db86c73da4_0_137"/>
          <p:cNvPicPr preferRelativeResize="0"/>
          <p:nvPr/>
        </p:nvPicPr>
        <p:blipFill>
          <a:blip r:embed="rId3">
            <a:alphaModFix/>
          </a:blip>
          <a:stretch>
            <a:fillRect/>
          </a:stretch>
        </p:blipFill>
        <p:spPr>
          <a:xfrm>
            <a:off x="9517870" y="6482475"/>
            <a:ext cx="2611555" cy="338700"/>
          </a:xfrm>
          <a:prstGeom prst="rect">
            <a:avLst/>
          </a:prstGeom>
          <a:noFill/>
          <a:ln>
            <a:noFill/>
          </a:ln>
        </p:spPr>
      </p:pic>
      <p:sp>
        <p:nvSpPr>
          <p:cNvPr id="3" name="Google Shape;686;g2db86c73da4_0_137">
            <a:extLst>
              <a:ext uri="{FF2B5EF4-FFF2-40B4-BE49-F238E27FC236}">
                <a16:creationId xmlns:a16="http://schemas.microsoft.com/office/drawing/2014/main" id="{C896552C-7B2B-A9A9-397A-219F9383F841}"/>
              </a:ext>
            </a:extLst>
          </p:cNvPr>
          <p:cNvSpPr txBox="1"/>
          <p:nvPr/>
        </p:nvSpPr>
        <p:spPr>
          <a:xfrm flipH="1">
            <a:off x="871674" y="562800"/>
            <a:ext cx="11079919" cy="55395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altLang="ko-Kore-KR" sz="3000" b="1" dirty="0">
                <a:solidFill>
                  <a:srgbClr val="0D0D0D"/>
                </a:solidFill>
                <a:highlight>
                  <a:schemeClr val="lt1"/>
                </a:highlight>
                <a:latin typeface="Gothic A1"/>
                <a:ea typeface="Gothic A1"/>
                <a:cs typeface="Gothic A1"/>
                <a:sym typeface="Gothic A1"/>
              </a:rPr>
              <a:t>Model – Execution Time</a:t>
            </a:r>
            <a:endParaRPr lang="en-US" altLang="ko-Kore-KR" sz="3000" dirty="0">
              <a:solidFill>
                <a:schemeClr val="dk1"/>
              </a:solidFill>
              <a:highlight>
                <a:schemeClr val="lt1"/>
              </a:highlight>
              <a:latin typeface="Gothic A1"/>
              <a:ea typeface="Gothic A1"/>
              <a:cs typeface="Gothic A1"/>
              <a:sym typeface="Gothic A1"/>
            </a:endParaRPr>
          </a:p>
        </p:txBody>
      </p:sp>
      <p:pic>
        <p:nvPicPr>
          <p:cNvPr id="4" name="그림 3">
            <a:extLst>
              <a:ext uri="{FF2B5EF4-FFF2-40B4-BE49-F238E27FC236}">
                <a16:creationId xmlns:a16="http://schemas.microsoft.com/office/drawing/2014/main" id="{6D54B3C0-1CC2-D102-6326-37AD1E960D65}"/>
              </a:ext>
            </a:extLst>
          </p:cNvPr>
          <p:cNvPicPr>
            <a:picLocks noChangeAspect="1"/>
          </p:cNvPicPr>
          <p:nvPr/>
        </p:nvPicPr>
        <p:blipFill>
          <a:blip r:embed="rId4"/>
          <a:stretch>
            <a:fillRect/>
          </a:stretch>
        </p:blipFill>
        <p:spPr>
          <a:xfrm>
            <a:off x="3261814" y="1249097"/>
            <a:ext cx="5472942" cy="5498880"/>
          </a:xfrm>
          <a:prstGeom prst="rect">
            <a:avLst/>
          </a:prstGeom>
        </p:spPr>
      </p:pic>
    </p:spTree>
    <p:extLst>
      <p:ext uri="{BB962C8B-B14F-4D97-AF65-F5344CB8AC3E}">
        <p14:creationId xmlns:p14="http://schemas.microsoft.com/office/powerpoint/2010/main" val="72597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4"/>
          <p:cNvSpPr/>
          <p:nvPr/>
        </p:nvSpPr>
        <p:spPr>
          <a:xfrm>
            <a:off x="0" y="0"/>
            <a:ext cx="712269" cy="712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3" name="Google Shape;663;p24"/>
          <p:cNvSpPr/>
          <p:nvPr/>
        </p:nvSpPr>
        <p:spPr>
          <a:xfrm>
            <a:off x="1004568" y="1085823"/>
            <a:ext cx="9940936" cy="438769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9" name="Google Shape;669;p24"/>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Gothic A1"/>
                <a:ea typeface="Gothic A1"/>
                <a:cs typeface="Gothic A1"/>
                <a:sym typeface="Gothic A1"/>
              </a:rPr>
              <a:t>Part 5</a:t>
            </a:r>
            <a:endParaRPr sz="1300">
              <a:solidFill>
                <a:schemeClr val="dk1"/>
              </a:solidFill>
              <a:latin typeface="Gothic A1"/>
              <a:ea typeface="Gothic A1"/>
              <a:cs typeface="Gothic A1"/>
              <a:sym typeface="Gothic A1"/>
            </a:endParaRPr>
          </a:p>
        </p:txBody>
      </p:sp>
      <p:sp>
        <p:nvSpPr>
          <p:cNvPr id="670" name="Google Shape;670;p24"/>
          <p:cNvSpPr txBox="1"/>
          <p:nvPr/>
        </p:nvSpPr>
        <p:spPr>
          <a:xfrm flipH="1">
            <a:off x="871675" y="562800"/>
            <a:ext cx="3828300" cy="554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a:solidFill>
                  <a:srgbClr val="0D0D0D"/>
                </a:solidFill>
                <a:highlight>
                  <a:schemeClr val="lt1"/>
                </a:highlight>
                <a:latin typeface="Gothic A1"/>
                <a:ea typeface="Gothic A1"/>
                <a:cs typeface="Gothic A1"/>
                <a:sym typeface="Gothic A1"/>
              </a:rPr>
              <a:t>Best Model</a:t>
            </a:r>
            <a:endParaRPr lang="en-US" sz="3000" dirty="0">
              <a:solidFill>
                <a:schemeClr val="dk1"/>
              </a:solidFill>
              <a:highlight>
                <a:schemeClr val="lt1"/>
              </a:highlight>
              <a:latin typeface="Gothic A1"/>
              <a:ea typeface="Gothic A1"/>
              <a:cs typeface="Gothic A1"/>
              <a:sym typeface="Gothic A1"/>
            </a:endParaRPr>
          </a:p>
        </p:txBody>
      </p:sp>
      <p:pic>
        <p:nvPicPr>
          <p:cNvPr id="671" name="Google Shape;671;p24"/>
          <p:cNvPicPr preferRelativeResize="0"/>
          <p:nvPr/>
        </p:nvPicPr>
        <p:blipFill>
          <a:blip r:embed="rId3">
            <a:alphaModFix/>
          </a:blip>
          <a:stretch>
            <a:fillRect/>
          </a:stretch>
        </p:blipFill>
        <p:spPr>
          <a:xfrm>
            <a:off x="9517870" y="6482475"/>
            <a:ext cx="2611555" cy="338700"/>
          </a:xfrm>
          <a:prstGeom prst="rect">
            <a:avLst/>
          </a:prstGeom>
          <a:noFill/>
          <a:ln>
            <a:noFill/>
          </a:ln>
        </p:spPr>
      </p:pic>
      <p:sp>
        <p:nvSpPr>
          <p:cNvPr id="3" name="TextBox 2">
            <a:extLst>
              <a:ext uri="{FF2B5EF4-FFF2-40B4-BE49-F238E27FC236}">
                <a16:creationId xmlns:a16="http://schemas.microsoft.com/office/drawing/2014/main" id="{317830F4-F47F-55EA-519B-28230C58718B}"/>
              </a:ext>
            </a:extLst>
          </p:cNvPr>
          <p:cNvSpPr txBox="1"/>
          <p:nvPr/>
        </p:nvSpPr>
        <p:spPr>
          <a:xfrm>
            <a:off x="1004570" y="1125529"/>
            <a:ext cx="10063764" cy="3370666"/>
          </a:xfrm>
          <a:prstGeom prst="rect">
            <a:avLst/>
          </a:prstGeom>
          <a:noFill/>
        </p:spPr>
        <p:txBody>
          <a:bodyPr wrap="square">
            <a:spAutoFit/>
          </a:bodyPr>
          <a:lstStyle/>
          <a:p>
            <a:pPr>
              <a:lnSpc>
                <a:spcPct val="150000"/>
              </a:lnSpc>
            </a:pPr>
            <a:r>
              <a:rPr lang="en" altLang="ko-Kore-KR" sz="1600" b="1" dirty="0"/>
              <a:t>Best Model : </a:t>
            </a:r>
          </a:p>
          <a:p>
            <a:pPr>
              <a:lnSpc>
                <a:spcPct val="150000"/>
              </a:lnSpc>
            </a:pPr>
            <a:r>
              <a:rPr lang="en" altLang="ko-Kore-KR" sz="1600" b="1" dirty="0"/>
              <a:t>1. </a:t>
            </a:r>
            <a:r>
              <a:rPr lang="en" altLang="ko-Kore-KR" sz="1600" b="1" dirty="0" err="1"/>
              <a:t>CatBoost</a:t>
            </a:r>
            <a:r>
              <a:rPr lang="en" altLang="ko-Kore-KR" sz="1600" dirty="0"/>
              <a:t>: Achieved the highest performance (R² Score: 0.4431).</a:t>
            </a:r>
          </a:p>
          <a:p>
            <a:pPr>
              <a:lnSpc>
                <a:spcPct val="150000"/>
              </a:lnSpc>
            </a:pPr>
            <a:endParaRPr lang="en" altLang="ko-Kore-KR" sz="1600" b="1" dirty="0"/>
          </a:p>
          <a:p>
            <a:pPr>
              <a:lnSpc>
                <a:spcPct val="150000"/>
              </a:lnSpc>
            </a:pPr>
            <a:r>
              <a:rPr lang="en" altLang="ko-Kore-KR" sz="1600" b="1" dirty="0"/>
              <a:t>Others :</a:t>
            </a:r>
          </a:p>
          <a:p>
            <a:pPr>
              <a:lnSpc>
                <a:spcPct val="150000"/>
              </a:lnSpc>
            </a:pPr>
            <a:r>
              <a:rPr lang="en" altLang="ko-Kore-KR" sz="1600" b="1" dirty="0"/>
              <a:t>2. Random Forest</a:t>
            </a:r>
            <a:r>
              <a:rPr lang="en" altLang="ko-Kore-KR" sz="1600" dirty="0"/>
              <a:t>: Second-best performance but has the longest execution time.</a:t>
            </a:r>
          </a:p>
          <a:p>
            <a:pPr>
              <a:lnSpc>
                <a:spcPct val="150000"/>
              </a:lnSpc>
            </a:pPr>
            <a:r>
              <a:rPr lang="en" altLang="ko-Kore-KR" sz="1600" b="1" dirty="0"/>
              <a:t>3. Linear Regression/Ridge</a:t>
            </a:r>
            <a:r>
              <a:rPr lang="en" altLang="ko-Kore-KR" sz="1600" dirty="0"/>
              <a:t>: Basic models with fast execution times and decent performance.</a:t>
            </a:r>
          </a:p>
          <a:p>
            <a:pPr>
              <a:lnSpc>
                <a:spcPct val="150000"/>
              </a:lnSpc>
            </a:pPr>
            <a:r>
              <a:rPr lang="en" altLang="ko-Kore-KR" sz="1600" b="1" dirty="0"/>
              <a:t>4. Lasso/</a:t>
            </a:r>
            <a:r>
              <a:rPr lang="en" altLang="ko-Kore-KR" sz="1600" b="1" dirty="0" err="1"/>
              <a:t>ElasticNet</a:t>
            </a:r>
            <a:r>
              <a:rPr lang="en" altLang="ko-Kore-KR" sz="1600" dirty="0"/>
              <a:t>: Enables variable selection through regularization but shows slightly lower performance.</a:t>
            </a:r>
          </a:p>
          <a:p>
            <a:pPr>
              <a:lnSpc>
                <a:spcPct val="150000"/>
              </a:lnSpc>
            </a:pPr>
            <a:r>
              <a:rPr lang="en" altLang="ko-Kore-KR" sz="1600" b="1" dirty="0"/>
              <a:t>5. KNN</a:t>
            </a:r>
            <a:r>
              <a:rPr lang="en" altLang="ko-Kore-KR" sz="1600" dirty="0"/>
              <a:t>: High computational cost with relatively low performance.</a:t>
            </a:r>
          </a:p>
          <a:p>
            <a:pPr>
              <a:lnSpc>
                <a:spcPct val="150000"/>
              </a:lnSpc>
            </a:pPr>
            <a:r>
              <a:rPr lang="en" altLang="ko-Kore-KR" sz="1600" b="1" dirty="0"/>
              <a:t>6. CART</a:t>
            </a:r>
            <a:r>
              <a:rPr lang="en" altLang="ko-Kore-KR" sz="1600" dirty="0"/>
              <a:t>: Recorded the lowest performance among all models.</a:t>
            </a:r>
          </a:p>
        </p:txBody>
      </p:sp>
    </p:spTree>
    <p:extLst>
      <p:ext uri="{BB962C8B-B14F-4D97-AF65-F5344CB8AC3E}">
        <p14:creationId xmlns:p14="http://schemas.microsoft.com/office/powerpoint/2010/main" val="54486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4"/>
          <p:cNvSpPr/>
          <p:nvPr/>
        </p:nvSpPr>
        <p:spPr>
          <a:xfrm>
            <a:off x="0" y="0"/>
            <a:ext cx="712269" cy="712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3" name="Google Shape;663;p24"/>
          <p:cNvSpPr/>
          <p:nvPr/>
        </p:nvSpPr>
        <p:spPr>
          <a:xfrm>
            <a:off x="1004568" y="1085823"/>
            <a:ext cx="9940936" cy="438769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9" name="Google Shape;669;p24"/>
          <p:cNvSpPr txBox="1"/>
          <p:nvPr/>
        </p:nvSpPr>
        <p:spPr>
          <a:xfrm flipH="1">
            <a:off x="871666" y="224103"/>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Gothic A1"/>
                <a:ea typeface="Gothic A1"/>
                <a:cs typeface="Gothic A1"/>
                <a:sym typeface="Gothic A1"/>
              </a:rPr>
              <a:t>Part 5</a:t>
            </a:r>
            <a:endParaRPr sz="1300">
              <a:solidFill>
                <a:schemeClr val="dk1"/>
              </a:solidFill>
              <a:latin typeface="Gothic A1"/>
              <a:ea typeface="Gothic A1"/>
              <a:cs typeface="Gothic A1"/>
              <a:sym typeface="Gothic A1"/>
            </a:endParaRPr>
          </a:p>
        </p:txBody>
      </p:sp>
      <p:sp>
        <p:nvSpPr>
          <p:cNvPr id="670" name="Google Shape;670;p24"/>
          <p:cNvSpPr txBox="1"/>
          <p:nvPr/>
        </p:nvSpPr>
        <p:spPr>
          <a:xfrm flipH="1">
            <a:off x="871675" y="562800"/>
            <a:ext cx="3828300" cy="554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err="1">
                <a:solidFill>
                  <a:srgbClr val="0D0D0D"/>
                </a:solidFill>
                <a:highlight>
                  <a:schemeClr val="lt1"/>
                </a:highlight>
                <a:latin typeface="Gothic A1"/>
                <a:ea typeface="Gothic A1"/>
                <a:cs typeface="Gothic A1"/>
                <a:sym typeface="Gothic A1"/>
              </a:rPr>
              <a:t>CatBoost</a:t>
            </a:r>
            <a:endParaRPr lang="en-US" sz="3000" dirty="0">
              <a:solidFill>
                <a:schemeClr val="dk1"/>
              </a:solidFill>
              <a:highlight>
                <a:schemeClr val="lt1"/>
              </a:highlight>
              <a:latin typeface="Gothic A1"/>
              <a:ea typeface="Gothic A1"/>
              <a:cs typeface="Gothic A1"/>
              <a:sym typeface="Gothic A1"/>
            </a:endParaRPr>
          </a:p>
        </p:txBody>
      </p:sp>
      <p:pic>
        <p:nvPicPr>
          <p:cNvPr id="671" name="Google Shape;671;p24"/>
          <p:cNvPicPr preferRelativeResize="0"/>
          <p:nvPr/>
        </p:nvPicPr>
        <p:blipFill>
          <a:blip r:embed="rId3">
            <a:alphaModFix/>
          </a:blip>
          <a:stretch>
            <a:fillRect/>
          </a:stretch>
        </p:blipFill>
        <p:spPr>
          <a:xfrm>
            <a:off x="9517870" y="6482475"/>
            <a:ext cx="2611555" cy="338700"/>
          </a:xfrm>
          <a:prstGeom prst="rect">
            <a:avLst/>
          </a:prstGeom>
          <a:noFill/>
          <a:ln>
            <a:noFill/>
          </a:ln>
        </p:spPr>
      </p:pic>
      <p:sp>
        <p:nvSpPr>
          <p:cNvPr id="3" name="TextBox 2">
            <a:extLst>
              <a:ext uri="{FF2B5EF4-FFF2-40B4-BE49-F238E27FC236}">
                <a16:creationId xmlns:a16="http://schemas.microsoft.com/office/drawing/2014/main" id="{317830F4-F47F-55EA-519B-28230C58718B}"/>
              </a:ext>
            </a:extLst>
          </p:cNvPr>
          <p:cNvSpPr txBox="1"/>
          <p:nvPr/>
        </p:nvSpPr>
        <p:spPr>
          <a:xfrm>
            <a:off x="1004570" y="1125529"/>
            <a:ext cx="10063764" cy="3739998"/>
          </a:xfrm>
          <a:prstGeom prst="rect">
            <a:avLst/>
          </a:prstGeom>
          <a:noFill/>
        </p:spPr>
        <p:txBody>
          <a:bodyPr wrap="square">
            <a:spAutoFit/>
          </a:bodyPr>
          <a:lstStyle/>
          <a:p>
            <a:pPr>
              <a:lnSpc>
                <a:spcPct val="150000"/>
              </a:lnSpc>
            </a:pPr>
            <a:r>
              <a:rPr lang="en" altLang="ko-Kore-KR" sz="1600" b="1" dirty="0"/>
              <a:t>Strengths:</a:t>
            </a:r>
          </a:p>
          <a:p>
            <a:pPr>
              <a:lnSpc>
                <a:spcPct val="150000"/>
              </a:lnSpc>
            </a:pPr>
            <a:r>
              <a:rPr lang="en" altLang="ko-Kore-KR" sz="1600" dirty="0"/>
              <a:t>1. Automatically handles categorical data.</a:t>
            </a:r>
          </a:p>
          <a:p>
            <a:pPr>
              <a:lnSpc>
                <a:spcPct val="150000"/>
              </a:lnSpc>
            </a:pPr>
            <a:r>
              <a:rPr lang="en" altLang="ko-Kore-KR" sz="1600" dirty="0"/>
              <a:t>2. Prevents overfitting and delivers high performance.</a:t>
            </a:r>
          </a:p>
          <a:p>
            <a:pPr>
              <a:lnSpc>
                <a:spcPct val="150000"/>
              </a:lnSpc>
            </a:pPr>
            <a:r>
              <a:rPr lang="en" altLang="ko-Kore-KR" sz="1600" dirty="0"/>
              <a:t>3. Efficient training speed with excellent generalization capabilities.</a:t>
            </a:r>
          </a:p>
          <a:p>
            <a:pPr>
              <a:lnSpc>
                <a:spcPct val="150000"/>
              </a:lnSpc>
            </a:pPr>
            <a:endParaRPr lang="en" altLang="ko-Kore-KR" sz="1600" b="1" dirty="0"/>
          </a:p>
          <a:p>
            <a:pPr>
              <a:lnSpc>
                <a:spcPct val="150000"/>
              </a:lnSpc>
            </a:pPr>
            <a:r>
              <a:rPr lang="en" altLang="ko-Kore-KR" sz="1600" b="1" dirty="0"/>
              <a:t>Weakness</a:t>
            </a:r>
          </a:p>
          <a:p>
            <a:pPr>
              <a:lnSpc>
                <a:spcPct val="150000"/>
              </a:lnSpc>
            </a:pPr>
            <a:r>
              <a:rPr lang="en" altLang="ko-Kore-KR" sz="1600" dirty="0"/>
              <a:t>1. Execution time can be slow, especially with large datasets.</a:t>
            </a:r>
          </a:p>
          <a:p>
            <a:pPr>
              <a:lnSpc>
                <a:spcPct val="150000"/>
              </a:lnSpc>
            </a:pPr>
            <a:r>
              <a:rPr lang="en" altLang="ko-Kore-KR" sz="1600" dirty="0"/>
              <a:t>2. Hyperparameter tuning can be complex.</a:t>
            </a:r>
          </a:p>
          <a:p>
            <a:pPr>
              <a:lnSpc>
                <a:spcPct val="150000"/>
              </a:lnSpc>
            </a:pPr>
            <a:r>
              <a:rPr lang="en" altLang="ko-Kore-KR" sz="1600" dirty="0"/>
              <a:t>3. Performance may decline with insufficient training data.</a:t>
            </a:r>
          </a:p>
          <a:p>
            <a:pPr>
              <a:lnSpc>
                <a:spcPct val="150000"/>
              </a:lnSpc>
            </a:pPr>
            <a:endParaRPr lang="en" altLang="ko-Kore-KR" sz="1600" dirty="0"/>
          </a:p>
        </p:txBody>
      </p:sp>
    </p:spTree>
    <p:extLst>
      <p:ext uri="{BB962C8B-B14F-4D97-AF65-F5344CB8AC3E}">
        <p14:creationId xmlns:p14="http://schemas.microsoft.com/office/powerpoint/2010/main" val="297537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4"/>
          <p:cNvSpPr/>
          <p:nvPr/>
        </p:nvSpPr>
        <p:spPr>
          <a:xfrm>
            <a:off x="0" y="0"/>
            <a:ext cx="712269" cy="712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3" name="Google Shape;663;p24"/>
          <p:cNvSpPr/>
          <p:nvPr/>
        </p:nvSpPr>
        <p:spPr>
          <a:xfrm>
            <a:off x="1004568" y="1085823"/>
            <a:ext cx="9940936" cy="438769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0" name="Google Shape;670;p24"/>
          <p:cNvSpPr txBox="1"/>
          <p:nvPr/>
        </p:nvSpPr>
        <p:spPr>
          <a:xfrm flipH="1">
            <a:off x="871675" y="562800"/>
            <a:ext cx="3828300" cy="554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000" b="1" dirty="0">
                <a:solidFill>
                  <a:srgbClr val="0D0D0D"/>
                </a:solidFill>
                <a:highlight>
                  <a:schemeClr val="lt1"/>
                </a:highlight>
                <a:latin typeface="Gothic A1"/>
                <a:ea typeface="Gothic A1"/>
                <a:cs typeface="Gothic A1"/>
                <a:sym typeface="Gothic A1"/>
              </a:rPr>
              <a:t>References</a:t>
            </a:r>
            <a:endParaRPr lang="en-US" sz="3000" dirty="0">
              <a:solidFill>
                <a:schemeClr val="dk1"/>
              </a:solidFill>
              <a:highlight>
                <a:schemeClr val="lt1"/>
              </a:highlight>
              <a:latin typeface="Gothic A1"/>
              <a:ea typeface="Gothic A1"/>
              <a:cs typeface="Gothic A1"/>
              <a:sym typeface="Gothic A1"/>
            </a:endParaRPr>
          </a:p>
        </p:txBody>
      </p:sp>
      <p:pic>
        <p:nvPicPr>
          <p:cNvPr id="671" name="Google Shape;671;p24"/>
          <p:cNvPicPr preferRelativeResize="0"/>
          <p:nvPr/>
        </p:nvPicPr>
        <p:blipFill>
          <a:blip r:embed="rId3">
            <a:alphaModFix/>
          </a:blip>
          <a:stretch>
            <a:fillRect/>
          </a:stretch>
        </p:blipFill>
        <p:spPr>
          <a:xfrm>
            <a:off x="9517870" y="6482475"/>
            <a:ext cx="2611555" cy="338700"/>
          </a:xfrm>
          <a:prstGeom prst="rect">
            <a:avLst/>
          </a:prstGeom>
          <a:noFill/>
          <a:ln>
            <a:noFill/>
          </a:ln>
        </p:spPr>
      </p:pic>
      <p:sp>
        <p:nvSpPr>
          <p:cNvPr id="3" name="TextBox 2">
            <a:extLst>
              <a:ext uri="{FF2B5EF4-FFF2-40B4-BE49-F238E27FC236}">
                <a16:creationId xmlns:a16="http://schemas.microsoft.com/office/drawing/2014/main" id="{317830F4-F47F-55EA-519B-28230C58718B}"/>
              </a:ext>
            </a:extLst>
          </p:cNvPr>
          <p:cNvSpPr txBox="1"/>
          <p:nvPr/>
        </p:nvSpPr>
        <p:spPr>
          <a:xfrm>
            <a:off x="1004570" y="1125529"/>
            <a:ext cx="10063764" cy="3728585"/>
          </a:xfrm>
          <a:prstGeom prst="rect">
            <a:avLst/>
          </a:prstGeom>
          <a:noFill/>
        </p:spPr>
        <p:txBody>
          <a:bodyPr wrap="square">
            <a:spAutoFit/>
          </a:bodyPr>
          <a:lstStyle/>
          <a:p>
            <a:pPr marL="342900" indent="-342900">
              <a:lnSpc>
                <a:spcPct val="150000"/>
              </a:lnSpc>
              <a:buFont typeface="Arial"/>
              <a:buAutoNum type="arabicPeriod"/>
            </a:pPr>
            <a:r>
              <a:rPr lang="en" altLang="ko-Kore-KR" sz="2000" dirty="0">
                <a:effectLst/>
                <a:hlinkClick r:id="rId4"/>
              </a:rPr>
              <a:t>https://www.citypopulation.de/en/usa/newyorkcity</a:t>
            </a:r>
            <a:endParaRPr lang="en" altLang="ko-Kore-KR" sz="2000" dirty="0"/>
          </a:p>
          <a:p>
            <a:pPr marL="342900" indent="-342900">
              <a:lnSpc>
                <a:spcPct val="150000"/>
              </a:lnSpc>
              <a:buAutoNum type="arabicPeriod"/>
            </a:pPr>
            <a:r>
              <a:rPr lang="en-US" altLang="ko-Kore-KR" sz="2000" dirty="0">
                <a:hlinkClick r:id="rId5"/>
              </a:rPr>
              <a:t>https://www.costar.com/article/230699136/manhattan-named-the-nations-most-expensive-place-to-live-by-new-report</a:t>
            </a:r>
            <a:r>
              <a:rPr lang="en-US" altLang="ko-Kore-KR" sz="2000" dirty="0"/>
              <a:t> </a:t>
            </a:r>
          </a:p>
          <a:p>
            <a:pPr marL="342900" indent="-342900">
              <a:lnSpc>
                <a:spcPct val="150000"/>
              </a:lnSpc>
              <a:buFont typeface="Arial"/>
              <a:buAutoNum type="arabicPeriod"/>
            </a:pPr>
            <a:r>
              <a:rPr lang="en" altLang="ko-Kore-KR" sz="2000" dirty="0" err="1"/>
              <a:t>Koster</a:t>
            </a:r>
            <a:r>
              <a:rPr lang="en" altLang="ko-Kore-KR" sz="2000" dirty="0"/>
              <a:t>, H. R. A., van Ommeren, J., &amp; </a:t>
            </a:r>
            <a:r>
              <a:rPr lang="en" altLang="ko-Kore-KR" sz="2000" dirty="0" err="1"/>
              <a:t>Volkhausen</a:t>
            </a:r>
            <a:r>
              <a:rPr lang="en" altLang="ko-Kore-KR" sz="2000" dirty="0"/>
              <a:t>, N. (2021). Short-term rentals and the housing market: Quasi-experimental evidence from Airbnb in Los Angeles. Journal of Urban Economics, 124, 103356. </a:t>
            </a:r>
            <a:r>
              <a:rPr lang="en" altLang="ko-Kore-KR" sz="2000" dirty="0">
                <a:hlinkClick r:id="rId6"/>
              </a:rPr>
              <a:t>https://doi.org/10.1016/j.jue.2021.103356</a:t>
            </a:r>
            <a:endParaRPr lang="en" altLang="ko-Kore-KR" sz="2000" dirty="0"/>
          </a:p>
          <a:p>
            <a:pPr marL="342900" indent="-342900">
              <a:lnSpc>
                <a:spcPct val="150000"/>
              </a:lnSpc>
              <a:buFont typeface="Arial"/>
              <a:buAutoNum type="arabicPeriod"/>
            </a:pPr>
            <a:r>
              <a:rPr lang="en" altLang="ko-Kore-KR" sz="2000" dirty="0">
                <a:hlinkClick r:id="rId7"/>
              </a:rPr>
              <a:t>https://www.wired.com/story/airbnb-ban-new-york-city</a:t>
            </a:r>
            <a:endParaRPr lang="en" altLang="ko-Kore-KR" sz="2000" dirty="0"/>
          </a:p>
          <a:p>
            <a:pPr marL="342900" indent="-342900">
              <a:lnSpc>
                <a:spcPct val="150000"/>
              </a:lnSpc>
              <a:buFont typeface="Arial"/>
              <a:buAutoNum type="arabicPeriod"/>
            </a:pPr>
            <a:r>
              <a:rPr lang="en" altLang="ko-Kore-KR" sz="2000" dirty="0">
                <a:hlinkClick r:id="rId8"/>
              </a:rPr>
              <a:t>https://www.kaggle.com/datasets/dgomonov/new-york-city-airbnb-open-data/data</a:t>
            </a:r>
            <a:r>
              <a:rPr lang="en" altLang="ko-Kore-KR" sz="2000" dirty="0"/>
              <a:t> </a:t>
            </a:r>
          </a:p>
        </p:txBody>
      </p:sp>
    </p:spTree>
    <p:extLst>
      <p:ext uri="{BB962C8B-B14F-4D97-AF65-F5344CB8AC3E}">
        <p14:creationId xmlns:p14="http://schemas.microsoft.com/office/powerpoint/2010/main" val="385862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91"/>
        <p:cNvGrpSpPr/>
        <p:nvPr/>
      </p:nvGrpSpPr>
      <p:grpSpPr>
        <a:xfrm>
          <a:off x="0" y="0"/>
          <a:ext cx="0" cy="0"/>
          <a:chOff x="0" y="0"/>
          <a:chExt cx="0" cy="0"/>
        </a:xfrm>
      </p:grpSpPr>
      <p:sp>
        <p:nvSpPr>
          <p:cNvPr id="692" name="Google Shape;692;g27106f2d7bd_2_6"/>
          <p:cNvSpPr txBox="1"/>
          <p:nvPr/>
        </p:nvSpPr>
        <p:spPr>
          <a:xfrm>
            <a:off x="1952451" y="2797950"/>
            <a:ext cx="7779900" cy="1262100"/>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ko-KR" sz="7600" b="1">
                <a:solidFill>
                  <a:schemeClr val="lt1"/>
                </a:solidFill>
              </a:rPr>
              <a:t>THANK YOU :)</a:t>
            </a:r>
            <a:endParaRPr sz="4100">
              <a:solidFill>
                <a:schemeClr val="lt1"/>
              </a:solidFill>
            </a:endParaRPr>
          </a:p>
        </p:txBody>
      </p:sp>
      <p:pic>
        <p:nvPicPr>
          <p:cNvPr id="693" name="Google Shape;693;g27106f2d7bd_2_6"/>
          <p:cNvPicPr preferRelativeResize="0"/>
          <p:nvPr/>
        </p:nvPicPr>
        <p:blipFill rotWithShape="1">
          <a:blip r:embed="rId3">
            <a:alphaModFix/>
          </a:blip>
          <a:srcRect l="22184" t="44754" r="74760" b="41613"/>
          <a:stretch/>
        </p:blipFill>
        <p:spPr>
          <a:xfrm>
            <a:off x="10107075" y="5923150"/>
            <a:ext cx="2084925" cy="934851"/>
          </a:xfrm>
          <a:prstGeom prst="rect">
            <a:avLst/>
          </a:prstGeom>
          <a:noFill/>
          <a:ln>
            <a:noFill/>
          </a:ln>
        </p:spPr>
      </p:pic>
      <p:pic>
        <p:nvPicPr>
          <p:cNvPr id="694" name="Google Shape;694;g27106f2d7bd_2_6" descr="나무, 실외이(가) 표시된 사진&#10;&#10;자동 생성된 설명"/>
          <p:cNvPicPr preferRelativeResize="0"/>
          <p:nvPr/>
        </p:nvPicPr>
        <p:blipFill rotWithShape="1">
          <a:blip r:embed="rId4">
            <a:alphaModFix amt="27000"/>
          </a:blip>
          <a:srcRect/>
          <a:stretch/>
        </p:blipFill>
        <p:spPr>
          <a:xfrm>
            <a:off x="-31525" y="-152412"/>
            <a:ext cx="12255050" cy="8170025"/>
          </a:xfrm>
          <a:prstGeom prst="rect">
            <a:avLst/>
          </a:prstGeom>
          <a:noFill/>
          <a:ln>
            <a:noFill/>
          </a:ln>
        </p:spPr>
      </p:pic>
      <p:sp>
        <p:nvSpPr>
          <p:cNvPr id="695" name="Google Shape;695;g27106f2d7bd_2_6"/>
          <p:cNvSpPr txBox="1"/>
          <p:nvPr/>
        </p:nvSpPr>
        <p:spPr>
          <a:xfrm>
            <a:off x="6911875" y="5688550"/>
            <a:ext cx="6395700" cy="1842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000">
                <a:solidFill>
                  <a:srgbClr val="3F3F3F"/>
                </a:solidFill>
              </a:rPr>
              <a:t>Sources</a:t>
            </a:r>
            <a:endParaRPr sz="1000">
              <a:solidFill>
                <a:srgbClr val="3F3F3F"/>
              </a:solidFill>
            </a:endParaRPr>
          </a:p>
          <a:p>
            <a:pPr marL="0" marR="0" lvl="0" indent="0" algn="l" rtl="0">
              <a:lnSpc>
                <a:spcPct val="150000"/>
              </a:lnSpc>
              <a:spcBef>
                <a:spcPts val="0"/>
              </a:spcBef>
              <a:spcAft>
                <a:spcPts val="0"/>
              </a:spcAft>
              <a:buNone/>
            </a:pPr>
            <a:r>
              <a:rPr lang="ko-KR" sz="800" u="sng">
                <a:solidFill>
                  <a:srgbClr val="3F3F3F"/>
                </a:solidFill>
                <a:latin typeface="Gothic A1"/>
                <a:ea typeface="Gothic A1"/>
                <a:cs typeface="Gothic A1"/>
                <a:sym typeface="Gothic A1"/>
                <a:hlinkClick r:id="rId5">
                  <a:extLst>
                    <a:ext uri="{A12FA001-AC4F-418D-AE19-62706E023703}">
                      <ahyp:hlinkClr xmlns:ahyp="http://schemas.microsoft.com/office/drawing/2018/hyperlinkcolor" val="tx"/>
                    </a:ext>
                  </a:extLst>
                </a:hlinkClick>
              </a:rPr>
              <a:t>https://www.timeshighereducation.com/blog/struggling-south-korean-universities-should-tap-indian-market</a:t>
            </a:r>
            <a:endParaRPr sz="800">
              <a:solidFill>
                <a:srgbClr val="3F3F3F"/>
              </a:solidFill>
              <a:latin typeface="Gothic A1"/>
              <a:ea typeface="Gothic A1"/>
              <a:cs typeface="Gothic A1"/>
              <a:sym typeface="Gothic A1"/>
            </a:endParaRPr>
          </a:p>
          <a:p>
            <a:pPr marL="0" lvl="0" indent="0" algn="l" rtl="0">
              <a:lnSpc>
                <a:spcPct val="150000"/>
              </a:lnSpc>
              <a:spcBef>
                <a:spcPts val="0"/>
              </a:spcBef>
              <a:spcAft>
                <a:spcPts val="0"/>
              </a:spcAft>
              <a:buNone/>
            </a:pPr>
            <a:r>
              <a:rPr lang="ko-KR" sz="800" u="sng">
                <a:solidFill>
                  <a:srgbClr val="3F3F3F"/>
                </a:solidFill>
                <a:latin typeface="Gothic A1"/>
                <a:ea typeface="Gothic A1"/>
                <a:cs typeface="Gothic A1"/>
                <a:sym typeface="Gothic A1"/>
                <a:hlinkClick r:id="rId6">
                  <a:extLst>
                    <a:ext uri="{A12FA001-AC4F-418D-AE19-62706E023703}">
                      <ahyp:hlinkClr xmlns:ahyp="http://schemas.microsoft.com/office/drawing/2018/hyperlinkcolor" val="tx"/>
                    </a:ext>
                  </a:extLst>
                </a:hlinkClick>
              </a:rPr>
              <a:t>https://annyeongindia.com/popular-korean-universities-and-scholarships-among-indian-students/</a:t>
            </a:r>
            <a:endParaRPr sz="800">
              <a:solidFill>
                <a:srgbClr val="3F3F3F"/>
              </a:solidFill>
              <a:latin typeface="Gothic A1"/>
              <a:ea typeface="Gothic A1"/>
              <a:cs typeface="Gothic A1"/>
              <a:sym typeface="Gothic A1"/>
            </a:endParaRPr>
          </a:p>
          <a:p>
            <a:pPr marL="0" lvl="0" indent="0" algn="l" rtl="0">
              <a:lnSpc>
                <a:spcPct val="150000"/>
              </a:lnSpc>
              <a:spcBef>
                <a:spcPts val="0"/>
              </a:spcBef>
              <a:spcAft>
                <a:spcPts val="0"/>
              </a:spcAft>
              <a:buClr>
                <a:schemeClr val="dk1"/>
              </a:buClr>
              <a:buSzPts val="1100"/>
              <a:buFont typeface="Arial"/>
              <a:buNone/>
            </a:pPr>
            <a:r>
              <a:rPr lang="ko-KR" sz="800" u="sng">
                <a:solidFill>
                  <a:srgbClr val="3F3F3F"/>
                </a:solidFill>
                <a:latin typeface="Gothic A1"/>
                <a:ea typeface="Gothic A1"/>
                <a:cs typeface="Gothic A1"/>
                <a:sym typeface="Gothic A1"/>
                <a:hlinkClick r:id="rId7">
                  <a:extLst>
                    <a:ext uri="{A12FA001-AC4F-418D-AE19-62706E023703}">
                      <ahyp:hlinkClr xmlns:ahyp="http://schemas.microsoft.com/office/drawing/2018/hyperlinkcolor" val="tx"/>
                    </a:ext>
                  </a:extLst>
                </a:hlinkClick>
              </a:rPr>
              <a:t>https://www.adriel.com/ko/blog/advertising-metrics-benchmarks</a:t>
            </a:r>
            <a:endParaRPr sz="800">
              <a:solidFill>
                <a:srgbClr val="3F3F3F"/>
              </a:solidFill>
              <a:latin typeface="Gothic A1"/>
              <a:ea typeface="Gothic A1"/>
              <a:cs typeface="Gothic A1"/>
              <a:sym typeface="Gothic A1"/>
            </a:endParaRPr>
          </a:p>
          <a:p>
            <a:pPr marL="0" lvl="0" indent="0" algn="l" rtl="0">
              <a:lnSpc>
                <a:spcPct val="150000"/>
              </a:lnSpc>
              <a:spcBef>
                <a:spcPts val="0"/>
              </a:spcBef>
              <a:spcAft>
                <a:spcPts val="0"/>
              </a:spcAft>
              <a:buClr>
                <a:schemeClr val="dk1"/>
              </a:buClr>
              <a:buSzPts val="1100"/>
              <a:buFont typeface="Arial"/>
              <a:buNone/>
            </a:pPr>
            <a:r>
              <a:rPr lang="ko-KR" sz="800" u="sng">
                <a:solidFill>
                  <a:srgbClr val="3F3F3F"/>
                </a:solidFill>
                <a:latin typeface="Gothic A1"/>
                <a:ea typeface="Gothic A1"/>
                <a:cs typeface="Gothic A1"/>
                <a:sym typeface="Gothic A1"/>
                <a:hlinkClick r:id="rId8">
                  <a:extLst>
                    <a:ext uri="{A12FA001-AC4F-418D-AE19-62706E023703}">
                      <ahyp:hlinkClr xmlns:ahyp="http://schemas.microsoft.com/office/drawing/2018/hyperlinkcolor" val="tx"/>
                    </a:ext>
                  </a:extLst>
                </a:hlinkClick>
              </a:rPr>
              <a:t>http://moksin.duranno.com/moksin/view/article.asp?articleNO=38499</a:t>
            </a:r>
            <a:endParaRPr sz="800">
              <a:solidFill>
                <a:srgbClr val="3F3F3F"/>
              </a:solidFill>
              <a:latin typeface="Gothic A1"/>
              <a:ea typeface="Gothic A1"/>
              <a:cs typeface="Gothic A1"/>
              <a:sym typeface="Gothic A1"/>
            </a:endParaRPr>
          </a:p>
          <a:p>
            <a:pPr marL="0" lvl="0" indent="0" algn="l" rtl="0">
              <a:lnSpc>
                <a:spcPct val="150000"/>
              </a:lnSpc>
              <a:spcBef>
                <a:spcPts val="0"/>
              </a:spcBef>
              <a:spcAft>
                <a:spcPts val="0"/>
              </a:spcAft>
              <a:buClr>
                <a:schemeClr val="dk1"/>
              </a:buClr>
              <a:buSzPts val="1100"/>
              <a:buFont typeface="Arial"/>
              <a:buNone/>
            </a:pPr>
            <a:r>
              <a:rPr lang="ko-KR" sz="800" u="sng">
                <a:solidFill>
                  <a:srgbClr val="3F3F3F"/>
                </a:solidFill>
                <a:latin typeface="Gothic A1"/>
                <a:ea typeface="Gothic A1"/>
                <a:cs typeface="Gothic A1"/>
                <a:sym typeface="Gothic A1"/>
                <a:hlinkClick r:id="rId9">
                  <a:extLst>
                    <a:ext uri="{A12FA001-AC4F-418D-AE19-62706E023703}">
                      <ahyp:hlinkClr xmlns:ahyp="http://schemas.microsoft.com/office/drawing/2018/hyperlinkcolor" val="tx"/>
                    </a:ext>
                  </a:extLst>
                </a:hlinkClick>
              </a:rPr>
              <a:t>https://pib.gov.in/PressReleaseIframePage.aspx?PRID=1894517</a:t>
            </a:r>
            <a:r>
              <a:rPr lang="ko-KR" sz="800">
                <a:solidFill>
                  <a:srgbClr val="3F3F3F"/>
                </a:solidFill>
                <a:latin typeface="Gothic A1"/>
                <a:ea typeface="Gothic A1"/>
                <a:cs typeface="Gothic A1"/>
                <a:sym typeface="Gothic A1"/>
              </a:rPr>
              <a:t> </a:t>
            </a:r>
            <a:endParaRPr sz="800">
              <a:solidFill>
                <a:srgbClr val="3F3F3F"/>
              </a:solidFill>
              <a:latin typeface="Gothic A1"/>
              <a:ea typeface="Gothic A1"/>
              <a:cs typeface="Gothic A1"/>
              <a:sym typeface="Gothic A1"/>
            </a:endParaRPr>
          </a:p>
          <a:p>
            <a:pPr marL="0" lvl="0" indent="0" algn="l" rtl="0">
              <a:lnSpc>
                <a:spcPct val="115000"/>
              </a:lnSpc>
              <a:spcBef>
                <a:spcPts val="0"/>
              </a:spcBef>
              <a:spcAft>
                <a:spcPts val="0"/>
              </a:spcAft>
              <a:buClr>
                <a:schemeClr val="dk1"/>
              </a:buClr>
              <a:buSzPts val="1100"/>
              <a:buFont typeface="Arial"/>
              <a:buNone/>
            </a:pPr>
            <a:endParaRPr sz="1800">
              <a:solidFill>
                <a:srgbClr val="0D0D0D"/>
              </a:solidFill>
              <a:highlight>
                <a:srgbClr val="FFFFFF"/>
              </a:highlight>
              <a:latin typeface="Gothic A1"/>
              <a:ea typeface="Gothic A1"/>
              <a:cs typeface="Gothic A1"/>
              <a:sym typeface="Gothic A1"/>
            </a:endParaRPr>
          </a:p>
          <a:p>
            <a:pPr marL="0" lvl="0" indent="0" algn="l" rtl="0">
              <a:lnSpc>
                <a:spcPct val="115000"/>
              </a:lnSpc>
              <a:spcBef>
                <a:spcPts val="0"/>
              </a:spcBef>
              <a:spcAft>
                <a:spcPts val="0"/>
              </a:spcAft>
              <a:buClr>
                <a:schemeClr val="dk1"/>
              </a:buClr>
              <a:buSzPts val="1100"/>
              <a:buFont typeface="Arial"/>
              <a:buNone/>
            </a:pPr>
            <a:endParaRPr sz="1800">
              <a:solidFill>
                <a:srgbClr val="0D0D0D"/>
              </a:solidFill>
              <a:highlight>
                <a:srgbClr val="FFFFFF"/>
              </a:highlight>
              <a:latin typeface="Gothic A1"/>
              <a:ea typeface="Gothic A1"/>
              <a:cs typeface="Gothic A1"/>
              <a:sym typeface="Gothic A1"/>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054" name="Picture 6" descr="뉴욕시, 정치 지도입니다. 뉴욕 주에 위치한 미국에서 가장 인구가 많은 도시. 맨해튼, 브롱크스, 퀸즈, 브루클린, 스태튼 아일랜드.  영어 표기. 삽화. 벡터. 로열티 무료 사진, 그림, 이미지 그리고 스톡포토그래피. Image 143752110">
            <a:extLst>
              <a:ext uri="{FF2B5EF4-FFF2-40B4-BE49-F238E27FC236}">
                <a16:creationId xmlns:a16="http://schemas.microsoft.com/office/drawing/2014/main" id="{47D08B33-E3C7-D9B7-3B76-3A863F2C5E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91"/>
          <a:stretch/>
        </p:blipFill>
        <p:spPr bwMode="auto">
          <a:xfrm>
            <a:off x="6624852" y="1956390"/>
            <a:ext cx="6878497" cy="5029200"/>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04;p5"/>
          <p:cNvSpPr txBox="1"/>
          <p:nvPr/>
        </p:nvSpPr>
        <p:spPr>
          <a:xfrm>
            <a:off x="439320" y="2184600"/>
            <a:ext cx="24750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500" b="1">
                <a:solidFill>
                  <a:schemeClr val="dk1"/>
                </a:solidFill>
              </a:rPr>
              <a:t>Part 1</a:t>
            </a:r>
            <a:endParaRPr sz="3500" b="1">
              <a:solidFill>
                <a:schemeClr val="dk1"/>
              </a:solidFill>
            </a:endParaRPr>
          </a:p>
        </p:txBody>
      </p:sp>
      <p:sp>
        <p:nvSpPr>
          <p:cNvPr id="105" name="Google Shape;105;p5"/>
          <p:cNvSpPr txBox="1"/>
          <p:nvPr/>
        </p:nvSpPr>
        <p:spPr>
          <a:xfrm>
            <a:off x="439328" y="2969700"/>
            <a:ext cx="4871100" cy="784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500" b="1" dirty="0">
                <a:solidFill>
                  <a:schemeClr val="dk1"/>
                </a:solidFill>
              </a:rPr>
              <a:t>Motivation</a:t>
            </a:r>
            <a:endParaRPr sz="4500" b="1" dirty="0">
              <a:solidFill>
                <a:schemeClr val="dk1"/>
              </a:solidFill>
            </a:endParaRPr>
          </a:p>
        </p:txBody>
      </p:sp>
      <p:pic>
        <p:nvPicPr>
          <p:cNvPr id="2052" name="Picture 4" descr="미국 국기를 보여주는 사람 · 무료 스톡 사진">
            <a:extLst>
              <a:ext uri="{FF2B5EF4-FFF2-40B4-BE49-F238E27FC236}">
                <a16:creationId xmlns:a16="http://schemas.microsoft.com/office/drawing/2014/main" id="{57CE0C1A-F233-4A3E-8E0D-117B48D89B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85"/>
          <a:stretch/>
        </p:blipFill>
        <p:spPr bwMode="auto">
          <a:xfrm>
            <a:off x="6624852" y="-17450"/>
            <a:ext cx="2708074" cy="20175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nhattan Images - Free Download on Freepik">
            <a:extLst>
              <a:ext uri="{FF2B5EF4-FFF2-40B4-BE49-F238E27FC236}">
                <a16:creationId xmlns:a16="http://schemas.microsoft.com/office/drawing/2014/main" id="{BFE3BA0D-B0EC-E3DB-EA67-863B210FD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0112" y="-17451"/>
            <a:ext cx="3031887" cy="201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0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p:nvPr/>
        </p:nvSpPr>
        <p:spPr>
          <a:xfrm>
            <a:off x="1111173" y="1626784"/>
            <a:ext cx="10128192" cy="456039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othic A1"/>
              <a:ea typeface="Gothic A1"/>
              <a:cs typeface="Gothic A1"/>
              <a:sym typeface="Gothic A1"/>
            </a:endParaRPr>
          </a:p>
        </p:txBody>
      </p:sp>
      <p:sp>
        <p:nvSpPr>
          <p:cNvPr id="148" name="Google Shape;148;p7"/>
          <p:cNvSpPr/>
          <p:nvPr/>
        </p:nvSpPr>
        <p:spPr>
          <a:xfrm>
            <a:off x="0" y="0"/>
            <a:ext cx="712269" cy="712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othic A1"/>
              <a:ea typeface="Gothic A1"/>
              <a:cs typeface="Gothic A1"/>
              <a:sym typeface="Gothic A1"/>
            </a:endParaRPr>
          </a:p>
        </p:txBody>
      </p:sp>
      <p:sp>
        <p:nvSpPr>
          <p:cNvPr id="149" name="Google Shape;149;p7"/>
          <p:cNvSpPr txBox="1"/>
          <p:nvPr/>
        </p:nvSpPr>
        <p:spPr>
          <a:xfrm flipH="1">
            <a:off x="757991" y="207178"/>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Gothic A1"/>
                <a:ea typeface="Gothic A1"/>
                <a:cs typeface="Gothic A1"/>
                <a:sym typeface="Gothic A1"/>
              </a:rPr>
              <a:t>Part 1</a:t>
            </a:r>
            <a:endParaRPr sz="1300">
              <a:solidFill>
                <a:schemeClr val="dk1"/>
              </a:solidFill>
              <a:latin typeface="Gothic A1"/>
              <a:ea typeface="Gothic A1"/>
              <a:cs typeface="Gothic A1"/>
              <a:sym typeface="Gothic A1"/>
            </a:endParaRPr>
          </a:p>
        </p:txBody>
      </p:sp>
      <p:sp>
        <p:nvSpPr>
          <p:cNvPr id="150" name="Google Shape;150;p7"/>
          <p:cNvSpPr txBox="1"/>
          <p:nvPr/>
        </p:nvSpPr>
        <p:spPr>
          <a:xfrm flipH="1">
            <a:off x="757997" y="545725"/>
            <a:ext cx="8964900" cy="553957"/>
          </a:xfrm>
          <a:prstGeom prst="rect">
            <a:avLst/>
          </a:prstGeom>
          <a:noFill/>
          <a:ln>
            <a:noFill/>
          </a:ln>
        </p:spPr>
        <p:txBody>
          <a:bodyPr spcFirstLastPara="1" wrap="square" lIns="91425" tIns="45700" rIns="91425" bIns="45700" anchor="t" anchorCtr="0">
            <a:spAutoFit/>
          </a:bodyPr>
          <a:lstStyle/>
          <a:p>
            <a:r>
              <a:rPr lang="en-US" sz="3000" b="1" i="0" u="none" strike="noStrike" dirty="0">
                <a:solidFill>
                  <a:srgbClr val="0D0D0D"/>
                </a:solidFill>
                <a:highlight>
                  <a:srgbClr val="FFFFFF"/>
                </a:highlight>
                <a:latin typeface="Gothic A1"/>
                <a:ea typeface="Gothic A1"/>
                <a:cs typeface="Gothic A1"/>
                <a:sym typeface="Gothic A1"/>
              </a:rPr>
              <a:t>Insights into NYC Airbnb Market</a:t>
            </a:r>
            <a:endParaRPr sz="3000" i="0" u="none" strike="noStrike" dirty="0">
              <a:solidFill>
                <a:srgbClr val="0D0D0D"/>
              </a:solidFill>
              <a:highlight>
                <a:srgbClr val="FFFFFF"/>
              </a:highlight>
              <a:latin typeface="Gothic A1"/>
              <a:ea typeface="Gothic A1"/>
              <a:cs typeface="Gothic A1"/>
              <a:sym typeface="Gothic A1"/>
            </a:endParaRPr>
          </a:p>
        </p:txBody>
      </p:sp>
      <p:sp>
        <p:nvSpPr>
          <p:cNvPr id="151" name="Google Shape;151;p7"/>
          <p:cNvSpPr txBox="1"/>
          <p:nvPr/>
        </p:nvSpPr>
        <p:spPr>
          <a:xfrm>
            <a:off x="1360459" y="1626784"/>
            <a:ext cx="10744575" cy="2970003"/>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altLang="ko-KR" sz="2500" b="1" dirty="0">
                <a:solidFill>
                  <a:schemeClr val="tx1"/>
                </a:solidFill>
                <a:latin typeface="Gothic A1"/>
                <a:ea typeface="Gothic A1"/>
                <a:cs typeface="Gothic A1"/>
                <a:sym typeface="Gothic A1"/>
              </a:rPr>
              <a:t>Airbnb</a:t>
            </a:r>
          </a:p>
          <a:p>
            <a:pPr marL="0" marR="0" lvl="0" indent="0" algn="l" rtl="0">
              <a:lnSpc>
                <a:spcPct val="170000"/>
              </a:lnSpc>
              <a:spcBef>
                <a:spcPts val="0"/>
              </a:spcBef>
              <a:spcAft>
                <a:spcPts val="0"/>
              </a:spcAft>
              <a:buNone/>
            </a:pPr>
            <a:r>
              <a:rPr lang="en-US" altLang="ko-KR" sz="2000" dirty="0">
                <a:solidFill>
                  <a:schemeClr val="lt1"/>
                </a:solidFill>
                <a:latin typeface="Gothic A1"/>
                <a:ea typeface="Gothic A1"/>
                <a:cs typeface="Gothic A1"/>
                <a:sym typeface="Gothic A1"/>
              </a:rPr>
              <a:t>- Airbnb revolutionized the short-term rental market.</a:t>
            </a:r>
          </a:p>
          <a:p>
            <a:pPr>
              <a:lnSpc>
                <a:spcPct val="170000"/>
              </a:lnSpc>
            </a:pPr>
            <a:r>
              <a:rPr lang="en-US" altLang="ko-KR" sz="2500" b="1" dirty="0">
                <a:solidFill>
                  <a:schemeClr val="tx1"/>
                </a:solidFill>
                <a:latin typeface="Gothic A1"/>
                <a:ea typeface="Gothic A1"/>
                <a:cs typeface="Gothic A1"/>
                <a:sym typeface="Gothic A1"/>
              </a:rPr>
              <a:t>New York City:</a:t>
            </a:r>
            <a:endParaRPr lang="en" altLang="ko-KR" sz="2500" b="1" dirty="0">
              <a:solidFill>
                <a:schemeClr val="bg1"/>
              </a:solidFill>
              <a:latin typeface="Gothic A1"/>
              <a:ea typeface="Gothic A1"/>
              <a:cs typeface="Gothic A1"/>
              <a:sym typeface="Gothic A1"/>
            </a:endParaRPr>
          </a:p>
          <a:p>
            <a:pPr marR="0" lvl="0" algn="l" rtl="0">
              <a:lnSpc>
                <a:spcPct val="170000"/>
              </a:lnSpc>
              <a:spcBef>
                <a:spcPts val="0"/>
              </a:spcBef>
              <a:spcAft>
                <a:spcPts val="0"/>
              </a:spcAft>
            </a:pPr>
            <a:r>
              <a:rPr lang="en" sz="2000" dirty="0">
                <a:solidFill>
                  <a:schemeClr val="bg1"/>
                </a:solidFill>
                <a:latin typeface="Gothic A1"/>
                <a:ea typeface="Gothic A1"/>
                <a:cs typeface="Gothic A1"/>
                <a:sym typeface="Gothic A1"/>
              </a:rPr>
              <a:t>- Globally known for high housing and accommodation costs.</a:t>
            </a:r>
          </a:p>
          <a:p>
            <a:pPr marR="0" lvl="0" algn="l" rtl="0">
              <a:lnSpc>
                <a:spcPct val="170000"/>
              </a:lnSpc>
              <a:spcBef>
                <a:spcPts val="0"/>
              </a:spcBef>
              <a:spcAft>
                <a:spcPts val="0"/>
              </a:spcAft>
            </a:pPr>
            <a:r>
              <a:rPr lang="en" sz="2000" dirty="0">
                <a:solidFill>
                  <a:schemeClr val="bg1"/>
                </a:solidFill>
                <a:latin typeface="Gothic A1"/>
                <a:ea typeface="Gothic A1"/>
                <a:cs typeface="Gothic A1"/>
                <a:sym typeface="Gothic A1"/>
              </a:rPr>
              <a:t>- Manhattan: One of the most </a:t>
            </a:r>
            <a:r>
              <a:rPr lang="en" sz="2000" dirty="0">
                <a:solidFill>
                  <a:schemeClr val="lt1"/>
                </a:solidFill>
                <a:latin typeface="Gothic A1"/>
                <a:ea typeface="Gothic A1"/>
                <a:cs typeface="Gothic A1"/>
                <a:sym typeface="Gothic A1"/>
              </a:rPr>
              <a:t>expensive areas in the U.S.</a:t>
            </a:r>
            <a:endParaRPr lang="en" sz="2500" dirty="0">
              <a:solidFill>
                <a:schemeClr val="lt1"/>
              </a:solidFill>
              <a:latin typeface="Gothic A1"/>
              <a:ea typeface="Gothic A1"/>
              <a:cs typeface="Gothic A1"/>
              <a:sym typeface="Gothic A1"/>
            </a:endParaRPr>
          </a:p>
        </p:txBody>
      </p:sp>
      <p:pic>
        <p:nvPicPr>
          <p:cNvPr id="152" name="Google Shape;152;p7"/>
          <p:cNvPicPr preferRelativeResize="0"/>
          <p:nvPr/>
        </p:nvPicPr>
        <p:blipFill>
          <a:blip r:embed="rId3">
            <a:alphaModFix/>
          </a:blip>
          <a:stretch>
            <a:fillRect/>
          </a:stretch>
        </p:blipFill>
        <p:spPr>
          <a:xfrm>
            <a:off x="9338600" y="6459230"/>
            <a:ext cx="2790825" cy="361950"/>
          </a:xfrm>
          <a:prstGeom prst="rect">
            <a:avLst/>
          </a:prstGeom>
          <a:noFill/>
          <a:ln>
            <a:noFill/>
          </a:ln>
        </p:spPr>
      </p:pic>
    </p:spTree>
    <p:extLst>
      <p:ext uri="{BB962C8B-B14F-4D97-AF65-F5344CB8AC3E}">
        <p14:creationId xmlns:p14="http://schemas.microsoft.com/office/powerpoint/2010/main" val="342548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27106f2d7bd_1_1"/>
          <p:cNvSpPr txBox="1"/>
          <p:nvPr/>
        </p:nvSpPr>
        <p:spPr>
          <a:xfrm>
            <a:off x="439320" y="2184600"/>
            <a:ext cx="24750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500" dirty="0" err="1">
                <a:solidFill>
                  <a:schemeClr val="dk1"/>
                </a:solidFill>
                <a:latin typeface="Do Hyeon"/>
                <a:ea typeface="Do Hyeon"/>
                <a:cs typeface="Do Hyeon"/>
                <a:sym typeface="Do Hyeon"/>
              </a:rPr>
              <a:t>Part</a:t>
            </a:r>
            <a:r>
              <a:rPr lang="ko-KR" sz="3500" dirty="0">
                <a:solidFill>
                  <a:schemeClr val="dk1"/>
                </a:solidFill>
                <a:latin typeface="Do Hyeon"/>
                <a:ea typeface="Do Hyeon"/>
                <a:cs typeface="Do Hyeon"/>
                <a:sym typeface="Do Hyeon"/>
              </a:rPr>
              <a:t> </a:t>
            </a:r>
            <a:r>
              <a:rPr lang="en-US" altLang="ko-KR" sz="3500" dirty="0">
                <a:solidFill>
                  <a:schemeClr val="dk1"/>
                </a:solidFill>
                <a:latin typeface="Do Hyeon"/>
                <a:ea typeface="Do Hyeon"/>
                <a:cs typeface="Do Hyeon"/>
                <a:sym typeface="Do Hyeon"/>
              </a:rPr>
              <a:t>2</a:t>
            </a:r>
            <a:endParaRPr sz="3500" dirty="0">
              <a:solidFill>
                <a:schemeClr val="dk1"/>
              </a:solidFill>
              <a:latin typeface="Do Hyeon"/>
              <a:ea typeface="Do Hyeon"/>
              <a:cs typeface="Do Hyeon"/>
              <a:sym typeface="Do Hyeon"/>
            </a:endParaRPr>
          </a:p>
        </p:txBody>
      </p:sp>
      <p:sp>
        <p:nvSpPr>
          <p:cNvPr id="247" name="Google Shape;247;g27106f2d7bd_1_1"/>
          <p:cNvSpPr txBox="1"/>
          <p:nvPr/>
        </p:nvSpPr>
        <p:spPr>
          <a:xfrm>
            <a:off x="439328" y="2969700"/>
            <a:ext cx="4871100" cy="78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4500" b="1" dirty="0">
                <a:solidFill>
                  <a:schemeClr val="dk1"/>
                </a:solidFill>
              </a:rPr>
              <a:t>Analytics Goals</a:t>
            </a:r>
            <a:endParaRPr sz="4500" dirty="0">
              <a:solidFill>
                <a:schemeClr val="dk1"/>
              </a:solidFill>
              <a:latin typeface="Do Hyeon"/>
              <a:ea typeface="Do Hyeon"/>
              <a:cs typeface="Do Hyeon"/>
              <a:sym typeface="Do Hyeon"/>
            </a:endParaRPr>
          </a:p>
        </p:txBody>
      </p:sp>
      <p:grpSp>
        <p:nvGrpSpPr>
          <p:cNvPr id="248" name="Google Shape;248;g27106f2d7bd_1_1"/>
          <p:cNvGrpSpPr/>
          <p:nvPr/>
        </p:nvGrpSpPr>
        <p:grpSpPr>
          <a:xfrm>
            <a:off x="10511172" y="198336"/>
            <a:ext cx="1404081" cy="355362"/>
            <a:chOff x="1324" y="584"/>
            <a:chExt cx="3564" cy="902"/>
          </a:xfrm>
        </p:grpSpPr>
        <p:sp>
          <p:nvSpPr>
            <p:cNvPr id="249" name="Google Shape;249;g27106f2d7bd_1_1"/>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0" name="Google Shape;250;g27106f2d7bd_1_1"/>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1" name="Google Shape;251;g27106f2d7bd_1_1"/>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2" name="Google Shape;252;g27106f2d7bd_1_1"/>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3" name="Google Shape;253;g27106f2d7bd_1_1"/>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4" name="Google Shape;254;g27106f2d7bd_1_1"/>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5" name="Google Shape;255;g27106f2d7bd_1_1"/>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6" name="Google Shape;256;g27106f2d7bd_1_1"/>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7" name="Google Shape;257;g27106f2d7bd_1_1"/>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8" name="Google Shape;258;g27106f2d7bd_1_1"/>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59" name="Google Shape;259;g27106f2d7bd_1_1"/>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0" name="Google Shape;260;g27106f2d7bd_1_1"/>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1" name="Google Shape;261;g27106f2d7bd_1_1"/>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2" name="Google Shape;262;g27106f2d7bd_1_1"/>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3" name="Google Shape;263;g27106f2d7bd_1_1"/>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4" name="Google Shape;264;g27106f2d7bd_1_1"/>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5" name="Google Shape;265;g27106f2d7bd_1_1"/>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6" name="Google Shape;266;g27106f2d7bd_1_1"/>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7" name="Google Shape;267;g27106f2d7bd_1_1"/>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8" name="Google Shape;268;g27106f2d7bd_1_1"/>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69" name="Google Shape;269;g27106f2d7bd_1_1"/>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0" name="Google Shape;270;g27106f2d7bd_1_1"/>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1" name="Google Shape;271;g27106f2d7bd_1_1"/>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2" name="Google Shape;272;g27106f2d7bd_1_1"/>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3" name="Google Shape;273;g27106f2d7bd_1_1"/>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4" name="Google Shape;274;g27106f2d7bd_1_1"/>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5" name="Google Shape;275;g27106f2d7bd_1_1"/>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6" name="Google Shape;276;g27106f2d7bd_1_1"/>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7" name="Google Shape;277;g27106f2d7bd_1_1"/>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8" name="Google Shape;278;g27106f2d7bd_1_1"/>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79" name="Google Shape;279;g27106f2d7bd_1_1"/>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0" name="Google Shape;280;g27106f2d7bd_1_1"/>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1" name="Google Shape;281;g27106f2d7bd_1_1"/>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2" name="Google Shape;282;g27106f2d7bd_1_1"/>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3" name="Google Shape;283;g27106f2d7bd_1_1"/>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grpSp>
        <p:nvGrpSpPr>
          <p:cNvPr id="284" name="Google Shape;284;g27106f2d7bd_1_1"/>
          <p:cNvGrpSpPr/>
          <p:nvPr/>
        </p:nvGrpSpPr>
        <p:grpSpPr>
          <a:xfrm>
            <a:off x="5335613" y="198336"/>
            <a:ext cx="1404081" cy="355362"/>
            <a:chOff x="1324" y="584"/>
            <a:chExt cx="3564" cy="902"/>
          </a:xfrm>
        </p:grpSpPr>
        <p:sp>
          <p:nvSpPr>
            <p:cNvPr id="285" name="Google Shape;285;g27106f2d7bd_1_1"/>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6" name="Google Shape;286;g27106f2d7bd_1_1"/>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7" name="Google Shape;287;g27106f2d7bd_1_1"/>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8" name="Google Shape;288;g27106f2d7bd_1_1"/>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89" name="Google Shape;289;g27106f2d7bd_1_1"/>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0" name="Google Shape;290;g27106f2d7bd_1_1"/>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1" name="Google Shape;291;g27106f2d7bd_1_1"/>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2" name="Google Shape;292;g27106f2d7bd_1_1"/>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3" name="Google Shape;293;g27106f2d7bd_1_1"/>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4" name="Google Shape;294;g27106f2d7bd_1_1"/>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5" name="Google Shape;295;g27106f2d7bd_1_1"/>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6" name="Google Shape;296;g27106f2d7bd_1_1"/>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7" name="Google Shape;297;g27106f2d7bd_1_1"/>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8" name="Google Shape;298;g27106f2d7bd_1_1"/>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299" name="Google Shape;299;g27106f2d7bd_1_1"/>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0" name="Google Shape;300;g27106f2d7bd_1_1"/>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1" name="Google Shape;301;g27106f2d7bd_1_1"/>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2" name="Google Shape;302;g27106f2d7bd_1_1"/>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3" name="Google Shape;303;g27106f2d7bd_1_1"/>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4" name="Google Shape;304;g27106f2d7bd_1_1"/>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5" name="Google Shape;305;g27106f2d7bd_1_1"/>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6" name="Google Shape;306;g27106f2d7bd_1_1"/>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7" name="Google Shape;307;g27106f2d7bd_1_1"/>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8" name="Google Shape;308;g27106f2d7bd_1_1"/>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09" name="Google Shape;309;g27106f2d7bd_1_1"/>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0" name="Google Shape;310;g27106f2d7bd_1_1"/>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1" name="Google Shape;311;g27106f2d7bd_1_1"/>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2" name="Google Shape;312;g27106f2d7bd_1_1"/>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3" name="Google Shape;313;g27106f2d7bd_1_1"/>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4" name="Google Shape;314;g27106f2d7bd_1_1"/>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5" name="Google Shape;315;g27106f2d7bd_1_1"/>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6" name="Google Shape;316;g27106f2d7bd_1_1"/>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7" name="Google Shape;317;g27106f2d7bd_1_1"/>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8" name="Google Shape;318;g27106f2d7bd_1_1"/>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19" name="Google Shape;319;g27106f2d7bd_1_1"/>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grpSp>
        <p:nvGrpSpPr>
          <p:cNvPr id="321" name="Google Shape;321;g27106f2d7bd_1_1"/>
          <p:cNvGrpSpPr/>
          <p:nvPr/>
        </p:nvGrpSpPr>
        <p:grpSpPr>
          <a:xfrm>
            <a:off x="5515141" y="273911"/>
            <a:ext cx="1404081" cy="355362"/>
            <a:chOff x="1324" y="584"/>
            <a:chExt cx="3564" cy="902"/>
          </a:xfrm>
        </p:grpSpPr>
        <p:sp>
          <p:nvSpPr>
            <p:cNvPr id="322" name="Google Shape;322;g27106f2d7bd_1_1"/>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3" name="Google Shape;323;g27106f2d7bd_1_1"/>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4" name="Google Shape;324;g27106f2d7bd_1_1"/>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5" name="Google Shape;325;g27106f2d7bd_1_1"/>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6" name="Google Shape;326;g27106f2d7bd_1_1"/>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7" name="Google Shape;327;g27106f2d7bd_1_1"/>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8" name="Google Shape;328;g27106f2d7bd_1_1"/>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29" name="Google Shape;329;g27106f2d7bd_1_1"/>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0" name="Google Shape;330;g27106f2d7bd_1_1"/>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1" name="Google Shape;331;g27106f2d7bd_1_1"/>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2" name="Google Shape;332;g27106f2d7bd_1_1"/>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3" name="Google Shape;333;g27106f2d7bd_1_1"/>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4" name="Google Shape;334;g27106f2d7bd_1_1"/>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5" name="Google Shape;335;g27106f2d7bd_1_1"/>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6" name="Google Shape;336;g27106f2d7bd_1_1"/>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7" name="Google Shape;337;g27106f2d7bd_1_1"/>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8" name="Google Shape;338;g27106f2d7bd_1_1"/>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39" name="Google Shape;339;g27106f2d7bd_1_1"/>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0" name="Google Shape;340;g27106f2d7bd_1_1"/>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1" name="Google Shape;341;g27106f2d7bd_1_1"/>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2" name="Google Shape;342;g27106f2d7bd_1_1"/>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3" name="Google Shape;343;g27106f2d7bd_1_1"/>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4" name="Google Shape;344;g27106f2d7bd_1_1"/>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5" name="Google Shape;345;g27106f2d7bd_1_1"/>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6" name="Google Shape;346;g27106f2d7bd_1_1"/>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7" name="Google Shape;347;g27106f2d7bd_1_1"/>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8" name="Google Shape;348;g27106f2d7bd_1_1"/>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49" name="Google Shape;349;g27106f2d7bd_1_1"/>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0" name="Google Shape;350;g27106f2d7bd_1_1"/>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1" name="Google Shape;351;g27106f2d7bd_1_1"/>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2" name="Google Shape;352;g27106f2d7bd_1_1"/>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3" name="Google Shape;353;g27106f2d7bd_1_1"/>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4" name="Google Shape;354;g27106f2d7bd_1_1"/>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5" name="Google Shape;355;g27106f2d7bd_1_1"/>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56" name="Google Shape;356;g27106f2d7bd_1_1"/>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pic>
        <p:nvPicPr>
          <p:cNvPr id="2" name="Picture 6" descr="(FILES) This file illustration photo taken on November 22, 2019 shows the logo of the online lodging service Airbnb displayed on a smartphone in Paris. - Home-sharing startup Airbnb on August 19, 2020 said it has confidentially filed with US regulators for an initial public offering. The number of shares and price has yet to be determined, according to the San Francisco-based company. (Photo by Lionel BONAVENTURE / AFP)">
            <a:extLst>
              <a:ext uri="{FF2B5EF4-FFF2-40B4-BE49-F238E27FC236}">
                <a16:creationId xmlns:a16="http://schemas.microsoft.com/office/drawing/2014/main" id="{E9AC3D49-85C1-ECC0-C797-6D020DDAC9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53" r="17623"/>
          <a:stretch/>
        </p:blipFill>
        <p:spPr bwMode="auto">
          <a:xfrm>
            <a:off x="6087567" y="-9425"/>
            <a:ext cx="610273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2db86c73da4_0_6"/>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othic A1"/>
              <a:ea typeface="Gothic A1"/>
              <a:cs typeface="Gothic A1"/>
              <a:sym typeface="Gothic A1"/>
            </a:endParaRPr>
          </a:p>
        </p:txBody>
      </p:sp>
      <p:sp>
        <p:nvSpPr>
          <p:cNvPr id="127" name="Google Shape;127;g2db86c73da4_0_6"/>
          <p:cNvSpPr txBox="1"/>
          <p:nvPr/>
        </p:nvSpPr>
        <p:spPr>
          <a:xfrm flipH="1">
            <a:off x="757991" y="207178"/>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err="1">
                <a:solidFill>
                  <a:schemeClr val="dk1"/>
                </a:solidFill>
                <a:latin typeface="Gothic A1"/>
                <a:ea typeface="Gothic A1"/>
                <a:cs typeface="Gothic A1"/>
                <a:sym typeface="Gothic A1"/>
              </a:rPr>
              <a:t>Part</a:t>
            </a:r>
            <a:r>
              <a:rPr lang="ko-KR" sz="1300" dirty="0">
                <a:solidFill>
                  <a:schemeClr val="dk1"/>
                </a:solidFill>
                <a:latin typeface="Gothic A1"/>
                <a:ea typeface="Gothic A1"/>
                <a:cs typeface="Gothic A1"/>
                <a:sym typeface="Gothic A1"/>
              </a:rPr>
              <a:t> </a:t>
            </a:r>
            <a:r>
              <a:rPr lang="en-US" altLang="ko-KR" sz="1300" dirty="0">
                <a:solidFill>
                  <a:schemeClr val="dk1"/>
                </a:solidFill>
                <a:latin typeface="Gothic A1"/>
                <a:ea typeface="Gothic A1"/>
                <a:cs typeface="Gothic A1"/>
                <a:sym typeface="Gothic A1"/>
              </a:rPr>
              <a:t>2</a:t>
            </a:r>
            <a:endParaRPr sz="1300" dirty="0">
              <a:solidFill>
                <a:schemeClr val="dk1"/>
              </a:solidFill>
              <a:latin typeface="Gothic A1"/>
              <a:ea typeface="Gothic A1"/>
              <a:cs typeface="Gothic A1"/>
              <a:sym typeface="Gothic A1"/>
            </a:endParaRPr>
          </a:p>
        </p:txBody>
      </p:sp>
      <p:sp>
        <p:nvSpPr>
          <p:cNvPr id="128" name="Google Shape;128;g2db86c73da4_0_6"/>
          <p:cNvSpPr txBox="1"/>
          <p:nvPr/>
        </p:nvSpPr>
        <p:spPr>
          <a:xfrm flipH="1">
            <a:off x="758091" y="556900"/>
            <a:ext cx="9256200"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altLang="ko-KR" sz="3000" b="1" dirty="0">
                <a:solidFill>
                  <a:srgbClr val="0D0D0D"/>
                </a:solidFill>
                <a:highlight>
                  <a:srgbClr val="FFFFFF"/>
                </a:highlight>
                <a:latin typeface="Gothic A1"/>
                <a:ea typeface="Gothic A1"/>
                <a:cs typeface="Gothic A1"/>
                <a:sym typeface="Gothic A1"/>
              </a:rPr>
              <a:t>Business and Analytical Goals of the Project</a:t>
            </a:r>
            <a:endParaRPr sz="3000" i="0" u="none" strike="noStrike" dirty="0">
              <a:solidFill>
                <a:srgbClr val="0D0D0D"/>
              </a:solidFill>
              <a:highlight>
                <a:srgbClr val="FFFFFF"/>
              </a:highlight>
              <a:latin typeface="Gothic A1"/>
              <a:ea typeface="Gothic A1"/>
              <a:cs typeface="Gothic A1"/>
              <a:sym typeface="Gothic A1"/>
            </a:endParaRPr>
          </a:p>
        </p:txBody>
      </p:sp>
      <p:sp>
        <p:nvSpPr>
          <p:cNvPr id="129" name="Google Shape;129;g2db86c73da4_0_6"/>
          <p:cNvSpPr/>
          <p:nvPr/>
        </p:nvSpPr>
        <p:spPr>
          <a:xfrm>
            <a:off x="1305822" y="1618736"/>
            <a:ext cx="4460700" cy="2007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ko-Kore-KR" altLang="en-US" sz="1800">
              <a:solidFill>
                <a:schemeClr val="lt1"/>
              </a:solidFill>
              <a:latin typeface="Gothic A1"/>
              <a:ea typeface="Gothic A1"/>
              <a:cs typeface="Gothic A1"/>
              <a:sym typeface="Gothic A1"/>
            </a:endParaRPr>
          </a:p>
        </p:txBody>
      </p:sp>
      <p:sp>
        <p:nvSpPr>
          <p:cNvPr id="130" name="Google Shape;130;g2db86c73da4_0_6"/>
          <p:cNvSpPr/>
          <p:nvPr/>
        </p:nvSpPr>
        <p:spPr>
          <a:xfrm>
            <a:off x="6341863" y="1618736"/>
            <a:ext cx="4460700" cy="2007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Gothic A1"/>
              <a:ea typeface="Gothic A1"/>
              <a:cs typeface="Gothic A1"/>
              <a:sym typeface="Gothic A1"/>
            </a:endParaRPr>
          </a:p>
        </p:txBody>
      </p:sp>
      <p:sp>
        <p:nvSpPr>
          <p:cNvPr id="131" name="Google Shape;131;g2db86c73da4_0_6"/>
          <p:cNvSpPr/>
          <p:nvPr/>
        </p:nvSpPr>
        <p:spPr>
          <a:xfrm>
            <a:off x="3868717" y="3885828"/>
            <a:ext cx="4460700" cy="2007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othic A1"/>
              <a:ea typeface="Gothic A1"/>
              <a:cs typeface="Gothic A1"/>
              <a:sym typeface="Gothic A1"/>
            </a:endParaRPr>
          </a:p>
        </p:txBody>
      </p:sp>
      <p:sp>
        <p:nvSpPr>
          <p:cNvPr id="133" name="Google Shape;133;g2db86c73da4_0_6"/>
          <p:cNvSpPr txBox="1"/>
          <p:nvPr/>
        </p:nvSpPr>
        <p:spPr>
          <a:xfrm>
            <a:off x="875627" y="2225501"/>
            <a:ext cx="5321089" cy="830956"/>
          </a:xfrm>
          <a:prstGeom prst="rect">
            <a:avLst/>
          </a:prstGeom>
          <a:noFill/>
          <a:ln>
            <a:noFill/>
          </a:ln>
        </p:spPr>
        <p:txBody>
          <a:bodyPr spcFirstLastPara="1" wrap="square" lIns="91425" tIns="45700" rIns="91425" bIns="45700" anchor="t" anchorCtr="0">
            <a:spAutoFit/>
          </a:bodyPr>
          <a:lstStyle/>
          <a:p>
            <a:pPr algn="ctr"/>
            <a:r>
              <a:rPr lang="en" altLang="ko-KR" sz="2400" b="1" dirty="0">
                <a:solidFill>
                  <a:srgbClr val="262626"/>
                </a:solidFill>
                <a:latin typeface="Gothic A1"/>
                <a:ea typeface="Gothic A1"/>
                <a:cs typeface="Gothic A1"/>
                <a:sym typeface="Gothic A1"/>
              </a:rPr>
              <a:t>Understanding Regional </a:t>
            </a:r>
          </a:p>
          <a:p>
            <a:pPr algn="ctr"/>
            <a:r>
              <a:rPr lang="en" altLang="ko-KR" sz="2400" b="1" dirty="0">
                <a:solidFill>
                  <a:srgbClr val="262626"/>
                </a:solidFill>
                <a:latin typeface="Gothic A1"/>
                <a:ea typeface="Gothic A1"/>
                <a:cs typeface="Gothic A1"/>
                <a:sym typeface="Gothic A1"/>
              </a:rPr>
              <a:t>Price Variability</a:t>
            </a:r>
            <a:endParaRPr lang="en" altLang="ko-Kore-KR" sz="2400" dirty="0"/>
          </a:p>
        </p:txBody>
      </p:sp>
      <p:sp>
        <p:nvSpPr>
          <p:cNvPr id="134" name="Google Shape;134;g2db86c73da4_0_6"/>
          <p:cNvSpPr txBox="1"/>
          <p:nvPr/>
        </p:nvSpPr>
        <p:spPr>
          <a:xfrm>
            <a:off x="6514314" y="2244614"/>
            <a:ext cx="42219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altLang="ko-KR" sz="2400" b="1" dirty="0">
                <a:solidFill>
                  <a:srgbClr val="262626"/>
                </a:solidFill>
                <a:latin typeface="Gothic A1"/>
                <a:ea typeface="Gothic A1"/>
                <a:cs typeface="Gothic A1"/>
                <a:sym typeface="Gothic A1"/>
              </a:rPr>
              <a:t>Identifying the Strategic Importance of Room Types</a:t>
            </a:r>
          </a:p>
        </p:txBody>
      </p:sp>
      <p:sp>
        <p:nvSpPr>
          <p:cNvPr id="135" name="Google Shape;135;g2db86c73da4_0_6"/>
          <p:cNvSpPr txBox="1"/>
          <p:nvPr/>
        </p:nvSpPr>
        <p:spPr>
          <a:xfrm>
            <a:off x="3921476" y="4413820"/>
            <a:ext cx="4355100"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altLang="ko-KR" sz="2400" b="1" dirty="0">
                <a:solidFill>
                  <a:schemeClr val="dk1"/>
                </a:solidFill>
                <a:latin typeface="Gothic A1"/>
                <a:ea typeface="Gothic A1"/>
                <a:cs typeface="Gothic A1"/>
                <a:sym typeface="Gothic A1"/>
              </a:rPr>
              <a:t>Enhancing Predictive Modeling and Decision-Making</a:t>
            </a:r>
          </a:p>
        </p:txBody>
      </p:sp>
      <p:pic>
        <p:nvPicPr>
          <p:cNvPr id="137" name="Google Shape;137;g2db86c73da4_0_6"/>
          <p:cNvPicPr preferRelativeResize="0"/>
          <p:nvPr/>
        </p:nvPicPr>
        <p:blipFill>
          <a:blip r:embed="rId3">
            <a:alphaModFix/>
          </a:blip>
          <a:stretch>
            <a:fillRect/>
          </a:stretch>
        </p:blipFill>
        <p:spPr>
          <a:xfrm>
            <a:off x="9338600" y="6459230"/>
            <a:ext cx="2790825" cy="361950"/>
          </a:xfrm>
          <a:prstGeom prst="rect">
            <a:avLst/>
          </a:prstGeom>
          <a:noFill/>
          <a:ln>
            <a:noFill/>
          </a:ln>
        </p:spPr>
      </p:pic>
      <p:sp>
        <p:nvSpPr>
          <p:cNvPr id="138" name="Google Shape;138;g2db86c73da4_0_6"/>
          <p:cNvSpPr/>
          <p:nvPr/>
        </p:nvSpPr>
        <p:spPr>
          <a:xfrm>
            <a:off x="1121213" y="1443112"/>
            <a:ext cx="369300" cy="3693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latin typeface="Gothic A1"/>
                <a:ea typeface="Gothic A1"/>
                <a:cs typeface="Gothic A1"/>
                <a:sym typeface="Gothic A1"/>
              </a:rPr>
              <a:t>1</a:t>
            </a:r>
            <a:endParaRPr sz="1400" i="0" u="none" strike="noStrike" cap="none">
              <a:solidFill>
                <a:srgbClr val="FFFFFF"/>
              </a:solidFill>
              <a:latin typeface="Gothic A1"/>
              <a:ea typeface="Gothic A1"/>
              <a:cs typeface="Gothic A1"/>
              <a:sym typeface="Gothic A1"/>
            </a:endParaRPr>
          </a:p>
        </p:txBody>
      </p:sp>
      <p:sp>
        <p:nvSpPr>
          <p:cNvPr id="139" name="Google Shape;139;g2db86c73da4_0_6"/>
          <p:cNvSpPr/>
          <p:nvPr/>
        </p:nvSpPr>
        <p:spPr>
          <a:xfrm>
            <a:off x="6191263" y="1448475"/>
            <a:ext cx="369300" cy="3693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ko-KR" sz="1800">
                <a:solidFill>
                  <a:srgbClr val="FFFFFF"/>
                </a:solidFill>
                <a:latin typeface="Gothic A1"/>
                <a:ea typeface="Gothic A1"/>
                <a:cs typeface="Gothic A1"/>
                <a:sym typeface="Gothic A1"/>
              </a:rPr>
              <a:t>2</a:t>
            </a:r>
            <a:endParaRPr sz="1400" i="0" u="none" strike="noStrike" cap="none">
              <a:solidFill>
                <a:srgbClr val="FFFFFF"/>
              </a:solidFill>
              <a:latin typeface="Gothic A1"/>
              <a:ea typeface="Gothic A1"/>
              <a:cs typeface="Gothic A1"/>
              <a:sym typeface="Gothic A1"/>
            </a:endParaRPr>
          </a:p>
        </p:txBody>
      </p:sp>
      <p:sp>
        <p:nvSpPr>
          <p:cNvPr id="140" name="Google Shape;140;g2db86c73da4_0_6"/>
          <p:cNvSpPr/>
          <p:nvPr/>
        </p:nvSpPr>
        <p:spPr>
          <a:xfrm>
            <a:off x="3684107" y="3726712"/>
            <a:ext cx="369300" cy="3693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rgbClr val="FFFFFF"/>
                </a:solidFill>
                <a:latin typeface="Gothic A1"/>
                <a:ea typeface="Gothic A1"/>
                <a:cs typeface="Gothic A1"/>
                <a:sym typeface="Gothic A1"/>
              </a:rPr>
              <a:t>3</a:t>
            </a:r>
            <a:endParaRPr sz="1400" i="0" u="none" strike="noStrike" cap="none">
              <a:solidFill>
                <a:srgbClr val="FFFFFF"/>
              </a:solidFill>
              <a:latin typeface="Gothic A1"/>
              <a:ea typeface="Gothic A1"/>
              <a:cs typeface="Gothic A1"/>
              <a:sym typeface="Gothic A1"/>
            </a:endParaRPr>
          </a:p>
        </p:txBody>
      </p:sp>
    </p:spTree>
    <p:extLst>
      <p:ext uri="{BB962C8B-B14F-4D97-AF65-F5344CB8AC3E}">
        <p14:creationId xmlns:p14="http://schemas.microsoft.com/office/powerpoint/2010/main" val="77852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db4026e019_0_35"/>
          <p:cNvSpPr/>
          <p:nvPr/>
        </p:nvSpPr>
        <p:spPr>
          <a:xfrm>
            <a:off x="0" y="0"/>
            <a:ext cx="712200" cy="712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g2db4026e019_0_35"/>
          <p:cNvSpPr txBox="1"/>
          <p:nvPr/>
        </p:nvSpPr>
        <p:spPr>
          <a:xfrm flipH="1">
            <a:off x="758223" y="404500"/>
            <a:ext cx="9673663" cy="956632"/>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2000"/>
              </a:spcBef>
              <a:spcAft>
                <a:spcPts val="600"/>
              </a:spcAft>
              <a:buClr>
                <a:schemeClr val="dk1"/>
              </a:buClr>
              <a:buSzPts val="1100"/>
              <a:buFont typeface="Arial"/>
              <a:buNone/>
            </a:pPr>
            <a:r>
              <a:rPr lang="en" altLang="ko-KR" sz="3000" b="1" dirty="0">
                <a:solidFill>
                  <a:schemeClr val="dk1"/>
                </a:solidFill>
                <a:highlight>
                  <a:schemeClr val="lt1"/>
                </a:highlight>
              </a:rPr>
              <a:t>Stakeholders in the NYC Airbnb Market</a:t>
            </a:r>
            <a:endParaRPr sz="3000" b="1" dirty="0">
              <a:solidFill>
                <a:schemeClr val="dk1"/>
              </a:solidFill>
              <a:highlight>
                <a:schemeClr val="lt1"/>
              </a:highlight>
            </a:endParaRPr>
          </a:p>
        </p:txBody>
      </p:sp>
      <p:sp>
        <p:nvSpPr>
          <p:cNvPr id="228" name="Google Shape;228;g2db4026e019_0_35"/>
          <p:cNvSpPr/>
          <p:nvPr/>
        </p:nvSpPr>
        <p:spPr>
          <a:xfrm>
            <a:off x="1056909" y="1498421"/>
            <a:ext cx="5040000" cy="226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g2db4026e019_0_35"/>
          <p:cNvSpPr/>
          <p:nvPr/>
        </p:nvSpPr>
        <p:spPr>
          <a:xfrm>
            <a:off x="6092950" y="1498421"/>
            <a:ext cx="5040000" cy="2268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a:solidFill>
                <a:srgbClr val="262626"/>
              </a:solidFill>
              <a:latin typeface="Arial"/>
              <a:ea typeface="Arial"/>
              <a:cs typeface="Arial"/>
              <a:sym typeface="Arial"/>
            </a:endParaRPr>
          </a:p>
        </p:txBody>
      </p:sp>
      <p:sp>
        <p:nvSpPr>
          <p:cNvPr id="230" name="Google Shape;230;g2db4026e019_0_35"/>
          <p:cNvSpPr/>
          <p:nvPr/>
        </p:nvSpPr>
        <p:spPr>
          <a:xfrm>
            <a:off x="1056910" y="3765513"/>
            <a:ext cx="5040000" cy="226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g2db4026e019_0_35"/>
          <p:cNvSpPr/>
          <p:nvPr/>
        </p:nvSpPr>
        <p:spPr>
          <a:xfrm>
            <a:off x="6095090" y="3765513"/>
            <a:ext cx="5040000" cy="226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Arial"/>
              <a:ea typeface="Arial"/>
              <a:cs typeface="Arial"/>
              <a:sym typeface="Arial"/>
            </a:endParaRPr>
          </a:p>
        </p:txBody>
      </p:sp>
      <p:sp>
        <p:nvSpPr>
          <p:cNvPr id="232" name="Google Shape;232;g2db4026e019_0_35"/>
          <p:cNvSpPr txBox="1"/>
          <p:nvPr/>
        </p:nvSpPr>
        <p:spPr>
          <a:xfrm>
            <a:off x="1308412" y="1909732"/>
            <a:ext cx="5040000" cy="1061789"/>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SzPts val="1100"/>
              <a:buNone/>
            </a:pPr>
            <a:r>
              <a:rPr lang="en" altLang="ko-KR" dirty="0">
                <a:solidFill>
                  <a:schemeClr val="lt1"/>
                </a:solidFill>
                <a:latin typeface="Gothic A1"/>
                <a:ea typeface="Gothic A1"/>
                <a:cs typeface="Gothic A1"/>
                <a:sym typeface="Gothic A1"/>
              </a:rPr>
              <a:t>Set optimal pricing strategies.</a:t>
            </a:r>
          </a:p>
          <a:p>
            <a:pPr marL="0" lvl="0" indent="0" algn="l" rtl="0">
              <a:lnSpc>
                <a:spcPct val="150000"/>
              </a:lnSpc>
              <a:spcBef>
                <a:spcPts val="0"/>
              </a:spcBef>
              <a:spcAft>
                <a:spcPts val="0"/>
              </a:spcAft>
              <a:buSzPts val="1100"/>
              <a:buNone/>
            </a:pPr>
            <a:r>
              <a:rPr lang="en" altLang="ko-KR" dirty="0">
                <a:solidFill>
                  <a:schemeClr val="lt1"/>
                </a:solidFill>
                <a:latin typeface="Gothic A1"/>
                <a:ea typeface="Gothic A1"/>
                <a:cs typeface="Gothic A1"/>
                <a:sym typeface="Gothic A1"/>
              </a:rPr>
              <a:t>Adjust minimum stay requirements.</a:t>
            </a:r>
          </a:p>
          <a:p>
            <a:pPr marL="0" lvl="0" indent="0" algn="l" rtl="0">
              <a:lnSpc>
                <a:spcPct val="150000"/>
              </a:lnSpc>
              <a:spcBef>
                <a:spcPts val="0"/>
              </a:spcBef>
              <a:spcAft>
                <a:spcPts val="0"/>
              </a:spcAft>
              <a:buSzPts val="1100"/>
              <a:buNone/>
            </a:pPr>
            <a:r>
              <a:rPr lang="en" altLang="ko-KR" dirty="0">
                <a:solidFill>
                  <a:schemeClr val="lt1"/>
                </a:solidFill>
                <a:latin typeface="Gothic A1"/>
                <a:ea typeface="Gothic A1"/>
                <a:cs typeface="Gothic A1"/>
                <a:sym typeface="Gothic A1"/>
              </a:rPr>
              <a:t>Maximize profitability and competitiveness in the market.</a:t>
            </a:r>
            <a:endParaRPr lang="en" dirty="0">
              <a:solidFill>
                <a:schemeClr val="lt1"/>
              </a:solidFill>
              <a:latin typeface="Gothic A1"/>
              <a:ea typeface="Gothic A1"/>
              <a:cs typeface="Gothic A1"/>
              <a:sym typeface="Gothic A1"/>
            </a:endParaRPr>
          </a:p>
        </p:txBody>
      </p:sp>
      <p:sp>
        <p:nvSpPr>
          <p:cNvPr id="233" name="Google Shape;233;g2db4026e019_0_35"/>
          <p:cNvSpPr txBox="1"/>
          <p:nvPr/>
        </p:nvSpPr>
        <p:spPr>
          <a:xfrm>
            <a:off x="6451445" y="4203411"/>
            <a:ext cx="4297796" cy="1384954"/>
          </a:xfrm>
          <a:prstGeom prst="rect">
            <a:avLst/>
          </a:prstGeom>
          <a:noFill/>
          <a:ln>
            <a:noFill/>
          </a:ln>
        </p:spPr>
        <p:txBody>
          <a:bodyPr spcFirstLastPara="1" wrap="square" lIns="91425" tIns="45700" rIns="91425" bIns="45700" anchor="t" anchorCtr="0">
            <a:spAutoFit/>
          </a:bodyPr>
          <a:lstStyle/>
          <a:p>
            <a:pPr marL="0" lvl="0" indent="0" algn="r" rtl="0">
              <a:lnSpc>
                <a:spcPct val="150000"/>
              </a:lnSpc>
              <a:spcBef>
                <a:spcPts val="0"/>
              </a:spcBef>
              <a:spcAft>
                <a:spcPts val="0"/>
              </a:spcAft>
              <a:buSzPts val="1100"/>
              <a:buNone/>
            </a:pPr>
            <a:r>
              <a:rPr lang="en" altLang="ko-KR" dirty="0">
                <a:solidFill>
                  <a:schemeClr val="dk1"/>
                </a:solidFill>
                <a:latin typeface="Gothic A1"/>
                <a:ea typeface="Gothic A1"/>
                <a:cs typeface="Gothic A1"/>
                <a:sym typeface="Gothic A1"/>
              </a:rPr>
              <a:t>Local businesses and tourism operators to better predict demand.</a:t>
            </a:r>
          </a:p>
          <a:p>
            <a:pPr marL="0" lvl="0" indent="0" algn="r" rtl="0">
              <a:lnSpc>
                <a:spcPct val="150000"/>
              </a:lnSpc>
              <a:spcBef>
                <a:spcPts val="0"/>
              </a:spcBef>
              <a:spcAft>
                <a:spcPts val="0"/>
              </a:spcAft>
              <a:buSzPts val="1100"/>
              <a:buNone/>
            </a:pPr>
            <a:r>
              <a:rPr lang="en" altLang="ko-KR" dirty="0">
                <a:solidFill>
                  <a:schemeClr val="dk1"/>
                </a:solidFill>
                <a:latin typeface="Gothic A1"/>
                <a:ea typeface="Gothic A1"/>
                <a:cs typeface="Gothic A1"/>
                <a:sym typeface="Gothic A1"/>
              </a:rPr>
              <a:t>Communities to prepare for increased tourism or rising housing costs.</a:t>
            </a:r>
            <a:endParaRPr dirty="0">
              <a:solidFill>
                <a:schemeClr val="dk1"/>
              </a:solidFill>
              <a:latin typeface="Gothic A1"/>
              <a:ea typeface="Gothic A1"/>
              <a:cs typeface="Gothic A1"/>
              <a:sym typeface="Gothic A1"/>
            </a:endParaRPr>
          </a:p>
        </p:txBody>
      </p:sp>
      <p:sp>
        <p:nvSpPr>
          <p:cNvPr id="234" name="Google Shape;234;g2db4026e019_0_35"/>
          <p:cNvSpPr txBox="1"/>
          <p:nvPr/>
        </p:nvSpPr>
        <p:spPr>
          <a:xfrm>
            <a:off x="4786152" y="3335850"/>
            <a:ext cx="1173900" cy="375447"/>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0"/>
              </a:spcBef>
              <a:spcAft>
                <a:spcPts val="0"/>
              </a:spcAft>
              <a:buNone/>
            </a:pPr>
            <a:r>
              <a:rPr lang="en-US" altLang="ko-KR" sz="1600" b="1" dirty="0">
                <a:solidFill>
                  <a:schemeClr val="lt1"/>
                </a:solidFill>
                <a:latin typeface="Gothic A1"/>
                <a:ea typeface="Gothic A1"/>
                <a:cs typeface="Gothic A1"/>
                <a:sym typeface="Gothic A1"/>
              </a:rPr>
              <a:t>Hosts</a:t>
            </a:r>
            <a:endParaRPr sz="1600" b="1" dirty="0">
              <a:solidFill>
                <a:schemeClr val="lt1"/>
              </a:solidFill>
            </a:endParaRPr>
          </a:p>
        </p:txBody>
      </p:sp>
      <p:sp>
        <p:nvSpPr>
          <p:cNvPr id="235" name="Google Shape;235;g2db4026e019_0_35"/>
          <p:cNvSpPr txBox="1"/>
          <p:nvPr/>
        </p:nvSpPr>
        <p:spPr>
          <a:xfrm>
            <a:off x="6169149" y="3335850"/>
            <a:ext cx="3520145" cy="375447"/>
          </a:xfrm>
          <a:prstGeom prst="rect">
            <a:avLst/>
          </a:prstGeom>
          <a:noFill/>
          <a:ln>
            <a:noFill/>
          </a:ln>
        </p:spPr>
        <p:txBody>
          <a:bodyPr spcFirstLastPara="1" wrap="square" lIns="91425" tIns="45700" rIns="91425" bIns="45700" anchor="t" anchorCtr="0">
            <a:spAutoFit/>
          </a:bodyPr>
          <a:lstStyle/>
          <a:p>
            <a:pPr marL="0" lvl="0" indent="0" rtl="0">
              <a:lnSpc>
                <a:spcPct val="115000"/>
              </a:lnSpc>
              <a:spcBef>
                <a:spcPts val="0"/>
              </a:spcBef>
              <a:spcAft>
                <a:spcPts val="0"/>
              </a:spcAft>
              <a:buNone/>
            </a:pPr>
            <a:r>
              <a:rPr lang="en" altLang="ko-KR" sz="1600" b="1" dirty="0">
                <a:solidFill>
                  <a:schemeClr val="dk1"/>
                </a:solidFill>
                <a:latin typeface="Gothic A1"/>
                <a:ea typeface="Gothic A1"/>
                <a:cs typeface="Gothic A1"/>
                <a:sym typeface="Gothic A1"/>
              </a:rPr>
              <a:t>Platform Operators (Airbnb)</a:t>
            </a:r>
            <a:endParaRPr sz="1600" b="1" dirty="0">
              <a:solidFill>
                <a:srgbClr val="262626"/>
              </a:solidFill>
              <a:latin typeface="Arial"/>
              <a:ea typeface="Arial"/>
              <a:cs typeface="Arial"/>
              <a:sym typeface="Arial"/>
            </a:endParaRPr>
          </a:p>
        </p:txBody>
      </p:sp>
      <p:sp>
        <p:nvSpPr>
          <p:cNvPr id="236" name="Google Shape;236;g2db4026e019_0_35"/>
          <p:cNvSpPr txBox="1"/>
          <p:nvPr/>
        </p:nvSpPr>
        <p:spPr>
          <a:xfrm>
            <a:off x="2416629" y="3859175"/>
            <a:ext cx="3732546" cy="4314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 altLang="ko-KR" sz="1600" b="1" dirty="0">
                <a:solidFill>
                  <a:schemeClr val="lt1"/>
                </a:solidFill>
                <a:latin typeface="Gothic A1"/>
                <a:ea typeface="Gothic A1"/>
                <a:cs typeface="Gothic A1"/>
                <a:sym typeface="Gothic A1"/>
              </a:rPr>
              <a:t>Policymakers and Public Institutions</a:t>
            </a:r>
            <a:endParaRPr sz="1600" b="1" dirty="0">
              <a:solidFill>
                <a:schemeClr val="lt1"/>
              </a:solidFill>
            </a:endParaRPr>
          </a:p>
        </p:txBody>
      </p:sp>
      <p:sp>
        <p:nvSpPr>
          <p:cNvPr id="237" name="Google Shape;237;g2db4026e019_0_35"/>
          <p:cNvSpPr txBox="1"/>
          <p:nvPr/>
        </p:nvSpPr>
        <p:spPr>
          <a:xfrm>
            <a:off x="6103550" y="3859175"/>
            <a:ext cx="4297796" cy="375447"/>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0"/>
              </a:spcBef>
              <a:spcAft>
                <a:spcPts val="0"/>
              </a:spcAft>
              <a:buNone/>
            </a:pPr>
            <a:r>
              <a:rPr lang="en" altLang="ko-KR" sz="1600" b="1" dirty="0">
                <a:solidFill>
                  <a:schemeClr val="dk1"/>
                </a:solidFill>
                <a:latin typeface="Gothic A1"/>
                <a:ea typeface="Gothic A1"/>
                <a:cs typeface="Gothic A1"/>
                <a:sym typeface="Gothic A1"/>
              </a:rPr>
              <a:t>Local Communities and Tourism Industry</a:t>
            </a:r>
            <a:endParaRPr sz="1600" b="1" dirty="0">
              <a:solidFill>
                <a:srgbClr val="262626"/>
              </a:solidFill>
              <a:latin typeface="Arial"/>
              <a:ea typeface="Arial"/>
              <a:cs typeface="Arial"/>
              <a:sym typeface="Arial"/>
            </a:endParaRPr>
          </a:p>
        </p:txBody>
      </p:sp>
      <p:sp>
        <p:nvSpPr>
          <p:cNvPr id="238" name="Google Shape;238;g2db4026e019_0_35"/>
          <p:cNvSpPr txBox="1"/>
          <p:nvPr/>
        </p:nvSpPr>
        <p:spPr>
          <a:xfrm flipH="1">
            <a:off x="757991" y="207178"/>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Arial"/>
                <a:ea typeface="Arial"/>
                <a:cs typeface="Arial"/>
                <a:sym typeface="Arial"/>
              </a:rPr>
              <a:t>Part </a:t>
            </a:r>
            <a:r>
              <a:rPr lang="ko-KR" sz="1300">
                <a:solidFill>
                  <a:schemeClr val="dk1"/>
                </a:solidFill>
              </a:rPr>
              <a:t>2</a:t>
            </a:r>
            <a:endParaRPr sz="1300">
              <a:solidFill>
                <a:schemeClr val="dk1"/>
              </a:solidFill>
              <a:latin typeface="Arial"/>
              <a:ea typeface="Arial"/>
              <a:cs typeface="Arial"/>
              <a:sym typeface="Arial"/>
            </a:endParaRPr>
          </a:p>
        </p:txBody>
      </p:sp>
      <p:pic>
        <p:nvPicPr>
          <p:cNvPr id="239" name="Google Shape;239;g2db4026e019_0_35"/>
          <p:cNvPicPr preferRelativeResize="0"/>
          <p:nvPr/>
        </p:nvPicPr>
        <p:blipFill>
          <a:blip r:embed="rId3">
            <a:alphaModFix/>
          </a:blip>
          <a:stretch>
            <a:fillRect/>
          </a:stretch>
        </p:blipFill>
        <p:spPr>
          <a:xfrm>
            <a:off x="9338600" y="6459230"/>
            <a:ext cx="2790825" cy="361950"/>
          </a:xfrm>
          <a:prstGeom prst="rect">
            <a:avLst/>
          </a:prstGeom>
          <a:noFill/>
          <a:ln>
            <a:noFill/>
          </a:ln>
        </p:spPr>
      </p:pic>
      <p:sp>
        <p:nvSpPr>
          <p:cNvPr id="240" name="Google Shape;240;g2db4026e019_0_35"/>
          <p:cNvSpPr txBox="1"/>
          <p:nvPr/>
        </p:nvSpPr>
        <p:spPr>
          <a:xfrm>
            <a:off x="6229807" y="1909732"/>
            <a:ext cx="4519438" cy="738623"/>
          </a:xfrm>
          <a:prstGeom prst="rect">
            <a:avLst/>
          </a:prstGeom>
          <a:noFill/>
          <a:ln>
            <a:noFill/>
          </a:ln>
        </p:spPr>
        <p:txBody>
          <a:bodyPr spcFirstLastPara="1" wrap="square" lIns="91425" tIns="45700" rIns="91425" bIns="45700" anchor="t" anchorCtr="0">
            <a:spAutoFit/>
          </a:bodyPr>
          <a:lstStyle/>
          <a:p>
            <a:pPr marL="0" lvl="0" indent="0" algn="r" rtl="0">
              <a:lnSpc>
                <a:spcPct val="150000"/>
              </a:lnSpc>
              <a:spcBef>
                <a:spcPts val="0"/>
              </a:spcBef>
              <a:spcAft>
                <a:spcPts val="0"/>
              </a:spcAft>
              <a:buSzPts val="1100"/>
              <a:buNone/>
            </a:pPr>
            <a:r>
              <a:rPr lang="en" altLang="ko-KR" dirty="0">
                <a:solidFill>
                  <a:schemeClr val="dk1"/>
                </a:solidFill>
                <a:latin typeface="Gothic A1"/>
                <a:ea typeface="Gothic A1"/>
                <a:cs typeface="Gothic A1"/>
                <a:sym typeface="Gothic A1"/>
              </a:rPr>
              <a:t>Offer customized filtering and search features for users.</a:t>
            </a:r>
            <a:endParaRPr dirty="0">
              <a:solidFill>
                <a:schemeClr val="dk1"/>
              </a:solidFill>
              <a:latin typeface="Gothic A1"/>
              <a:ea typeface="Gothic A1"/>
              <a:cs typeface="Gothic A1"/>
              <a:sym typeface="Gothic A1"/>
            </a:endParaRPr>
          </a:p>
        </p:txBody>
      </p:sp>
      <p:sp>
        <p:nvSpPr>
          <p:cNvPr id="241" name="Google Shape;241;g2db4026e019_0_35"/>
          <p:cNvSpPr txBox="1"/>
          <p:nvPr/>
        </p:nvSpPr>
        <p:spPr>
          <a:xfrm>
            <a:off x="1295533" y="4203406"/>
            <a:ext cx="5155912" cy="1061789"/>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SzPts val="1100"/>
              <a:buNone/>
            </a:pPr>
            <a:r>
              <a:rPr lang="en" altLang="ko-KR" dirty="0">
                <a:solidFill>
                  <a:schemeClr val="lt1"/>
                </a:solidFill>
                <a:latin typeface="Gothic A1"/>
                <a:ea typeface="Gothic A1"/>
                <a:cs typeface="Gothic A1"/>
                <a:sym typeface="Gothic A1"/>
              </a:rPr>
              <a:t>Balanced regulatory policies </a:t>
            </a:r>
          </a:p>
          <a:p>
            <a:pPr marL="0" lvl="0" indent="0" algn="l" rtl="0">
              <a:lnSpc>
                <a:spcPct val="150000"/>
              </a:lnSpc>
              <a:spcBef>
                <a:spcPts val="0"/>
              </a:spcBef>
              <a:spcAft>
                <a:spcPts val="0"/>
              </a:spcAft>
              <a:buSzPts val="1100"/>
              <a:buNone/>
            </a:pPr>
            <a:r>
              <a:rPr lang="en" altLang="ko-KR" dirty="0">
                <a:solidFill>
                  <a:schemeClr val="lt1"/>
                </a:solidFill>
                <a:latin typeface="Gothic A1"/>
                <a:ea typeface="Gothic A1"/>
                <a:cs typeface="Gothic A1"/>
                <a:sym typeface="Gothic A1"/>
              </a:rPr>
              <a:t>		in the short-term rental market.</a:t>
            </a:r>
          </a:p>
          <a:p>
            <a:pPr marL="0" lvl="0" indent="0" algn="l" rtl="0">
              <a:lnSpc>
                <a:spcPct val="150000"/>
              </a:lnSpc>
              <a:spcBef>
                <a:spcPts val="0"/>
              </a:spcBef>
              <a:spcAft>
                <a:spcPts val="0"/>
              </a:spcAft>
              <a:buSzPts val="1100"/>
              <a:buNone/>
            </a:pPr>
            <a:r>
              <a:rPr lang="en" altLang="ko-KR" dirty="0">
                <a:solidFill>
                  <a:schemeClr val="lt1"/>
                </a:solidFill>
                <a:latin typeface="Gothic A1"/>
                <a:ea typeface="Gothic A1"/>
                <a:cs typeface="Gothic A1"/>
                <a:sym typeface="Gothic A1"/>
              </a:rPr>
              <a:t>Regional development plans.</a:t>
            </a:r>
            <a:endParaRPr dirty="0">
              <a:solidFill>
                <a:schemeClr val="lt1"/>
              </a:solidFill>
              <a:latin typeface="Gothic A1"/>
              <a:ea typeface="Gothic A1"/>
              <a:cs typeface="Gothic A1"/>
              <a:sym typeface="Gothic A1"/>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7106f2d7bd_1_88"/>
          <p:cNvSpPr txBox="1"/>
          <p:nvPr/>
        </p:nvSpPr>
        <p:spPr>
          <a:xfrm>
            <a:off x="6546845" y="2184600"/>
            <a:ext cx="24750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500" dirty="0" err="1">
                <a:solidFill>
                  <a:schemeClr val="dk1"/>
                </a:solidFill>
                <a:latin typeface="Do Hyeon"/>
                <a:ea typeface="Do Hyeon"/>
                <a:cs typeface="Do Hyeon"/>
                <a:sym typeface="Do Hyeon"/>
              </a:rPr>
              <a:t>Part</a:t>
            </a:r>
            <a:r>
              <a:rPr lang="ko-KR" sz="3500" dirty="0">
                <a:solidFill>
                  <a:schemeClr val="dk1"/>
                </a:solidFill>
                <a:latin typeface="Do Hyeon"/>
                <a:ea typeface="Do Hyeon"/>
                <a:cs typeface="Do Hyeon"/>
                <a:sym typeface="Do Hyeon"/>
              </a:rPr>
              <a:t> </a:t>
            </a:r>
            <a:r>
              <a:rPr lang="en-US" altLang="ko-KR" sz="3500" dirty="0">
                <a:solidFill>
                  <a:schemeClr val="dk1"/>
                </a:solidFill>
                <a:latin typeface="Do Hyeon"/>
                <a:ea typeface="Do Hyeon"/>
                <a:cs typeface="Do Hyeon"/>
                <a:sym typeface="Do Hyeon"/>
              </a:rPr>
              <a:t>3</a:t>
            </a:r>
            <a:endParaRPr sz="3500" dirty="0">
              <a:solidFill>
                <a:schemeClr val="dk1"/>
              </a:solidFill>
              <a:latin typeface="Do Hyeon"/>
              <a:ea typeface="Do Hyeon"/>
              <a:cs typeface="Do Hyeon"/>
              <a:sym typeface="Do Hyeon"/>
            </a:endParaRPr>
          </a:p>
        </p:txBody>
      </p:sp>
      <p:sp>
        <p:nvSpPr>
          <p:cNvPr id="387" name="Google Shape;387;g27106f2d7bd_1_88"/>
          <p:cNvSpPr txBox="1"/>
          <p:nvPr/>
        </p:nvSpPr>
        <p:spPr>
          <a:xfrm>
            <a:off x="6546850" y="2969700"/>
            <a:ext cx="5462400" cy="1733768"/>
          </a:xfrm>
          <a:prstGeom prst="rect">
            <a:avLst/>
          </a:prstGeom>
          <a:noFill/>
          <a:ln>
            <a:noFill/>
          </a:ln>
        </p:spPr>
        <p:txBody>
          <a:bodyPr spcFirstLastPara="1" wrap="square" lIns="91425" tIns="45700" rIns="91425" bIns="45700" anchor="t" anchorCtr="0">
            <a:spAutoFit/>
          </a:bodyPr>
          <a:lstStyle/>
          <a:p>
            <a:pPr marL="0" lvl="0" indent="0" rtl="0">
              <a:lnSpc>
                <a:spcPct val="100000"/>
              </a:lnSpc>
              <a:spcBef>
                <a:spcPts val="2000"/>
              </a:spcBef>
              <a:spcAft>
                <a:spcPts val="0"/>
              </a:spcAft>
              <a:buSzPts val="1100"/>
              <a:buNone/>
            </a:pPr>
            <a:r>
              <a:rPr lang="en-US" altLang="ko-KR" sz="4500" b="1" dirty="0">
                <a:solidFill>
                  <a:schemeClr val="dk1"/>
                </a:solidFill>
              </a:rPr>
              <a:t>Impact &amp; Contribution</a:t>
            </a:r>
            <a:endParaRPr sz="4500" b="1" dirty="0">
              <a:solidFill>
                <a:schemeClr val="dk1"/>
              </a:solidFill>
            </a:endParaRPr>
          </a:p>
        </p:txBody>
      </p:sp>
      <p:grpSp>
        <p:nvGrpSpPr>
          <p:cNvPr id="388" name="Google Shape;388;g27106f2d7bd_1_88"/>
          <p:cNvGrpSpPr/>
          <p:nvPr/>
        </p:nvGrpSpPr>
        <p:grpSpPr>
          <a:xfrm>
            <a:off x="10511172" y="198336"/>
            <a:ext cx="1404081" cy="355362"/>
            <a:chOff x="1324" y="584"/>
            <a:chExt cx="3564" cy="902"/>
          </a:xfrm>
        </p:grpSpPr>
        <p:sp>
          <p:nvSpPr>
            <p:cNvPr id="389" name="Google Shape;389;g27106f2d7bd_1_88"/>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0" name="Google Shape;390;g27106f2d7bd_1_88"/>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1" name="Google Shape;391;g27106f2d7bd_1_88"/>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2" name="Google Shape;392;g27106f2d7bd_1_88"/>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3" name="Google Shape;393;g27106f2d7bd_1_88"/>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4" name="Google Shape;394;g27106f2d7bd_1_88"/>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5" name="Google Shape;395;g27106f2d7bd_1_88"/>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6" name="Google Shape;396;g27106f2d7bd_1_88"/>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7" name="Google Shape;397;g27106f2d7bd_1_88"/>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8" name="Google Shape;398;g27106f2d7bd_1_88"/>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399" name="Google Shape;399;g27106f2d7bd_1_88"/>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0" name="Google Shape;400;g27106f2d7bd_1_88"/>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1" name="Google Shape;401;g27106f2d7bd_1_88"/>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2" name="Google Shape;402;g27106f2d7bd_1_88"/>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3" name="Google Shape;403;g27106f2d7bd_1_88"/>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4" name="Google Shape;404;g27106f2d7bd_1_88"/>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5" name="Google Shape;405;g27106f2d7bd_1_88"/>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6" name="Google Shape;406;g27106f2d7bd_1_88"/>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7" name="Google Shape;407;g27106f2d7bd_1_88"/>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8" name="Google Shape;408;g27106f2d7bd_1_88"/>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09" name="Google Shape;409;g27106f2d7bd_1_88"/>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0" name="Google Shape;410;g27106f2d7bd_1_88"/>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1" name="Google Shape;411;g27106f2d7bd_1_88"/>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2" name="Google Shape;412;g27106f2d7bd_1_88"/>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3" name="Google Shape;413;g27106f2d7bd_1_88"/>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4" name="Google Shape;414;g27106f2d7bd_1_88"/>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5" name="Google Shape;415;g27106f2d7bd_1_88"/>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6" name="Google Shape;416;g27106f2d7bd_1_88"/>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7" name="Google Shape;417;g27106f2d7bd_1_88"/>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8" name="Google Shape;418;g27106f2d7bd_1_88"/>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19" name="Google Shape;419;g27106f2d7bd_1_88"/>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0" name="Google Shape;420;g27106f2d7bd_1_88"/>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1" name="Google Shape;421;g27106f2d7bd_1_88"/>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2" name="Google Shape;422;g27106f2d7bd_1_88"/>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3" name="Google Shape;423;g27106f2d7bd_1_88"/>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pic>
        <p:nvPicPr>
          <p:cNvPr id="424" name="Google Shape;424;g27106f2d7bd_1_88"/>
          <p:cNvPicPr preferRelativeResize="0"/>
          <p:nvPr/>
        </p:nvPicPr>
        <p:blipFill>
          <a:blip r:embed="rId3">
            <a:alphaModFix/>
          </a:blip>
          <a:stretch>
            <a:fillRect/>
          </a:stretch>
        </p:blipFill>
        <p:spPr>
          <a:xfrm>
            <a:off x="9611338" y="6457950"/>
            <a:ext cx="2524125" cy="400050"/>
          </a:xfrm>
          <a:prstGeom prst="rect">
            <a:avLst/>
          </a:prstGeom>
          <a:noFill/>
          <a:ln>
            <a:noFill/>
          </a:ln>
        </p:spPr>
      </p:pic>
      <p:grpSp>
        <p:nvGrpSpPr>
          <p:cNvPr id="427" name="Google Shape;427;g27106f2d7bd_1_88"/>
          <p:cNvGrpSpPr/>
          <p:nvPr/>
        </p:nvGrpSpPr>
        <p:grpSpPr>
          <a:xfrm>
            <a:off x="4500672" y="273911"/>
            <a:ext cx="1404081" cy="355362"/>
            <a:chOff x="1324" y="584"/>
            <a:chExt cx="3564" cy="902"/>
          </a:xfrm>
        </p:grpSpPr>
        <p:sp>
          <p:nvSpPr>
            <p:cNvPr id="428" name="Google Shape;428;g27106f2d7bd_1_88"/>
            <p:cNvSpPr/>
            <p:nvPr/>
          </p:nvSpPr>
          <p:spPr>
            <a:xfrm>
              <a:off x="1492" y="927"/>
              <a:ext cx="144" cy="395"/>
            </a:xfrm>
            <a:custGeom>
              <a:avLst/>
              <a:gdLst/>
              <a:ahLst/>
              <a:cxnLst/>
              <a:rect l="l" t="t" r="r" b="b"/>
              <a:pathLst>
                <a:path w="61" h="166" extrusionOk="0">
                  <a:moveTo>
                    <a:pt x="49" y="159"/>
                  </a:moveTo>
                  <a:cubicBezTo>
                    <a:pt x="47" y="157"/>
                    <a:pt x="46" y="155"/>
                    <a:pt x="45" y="153"/>
                  </a:cubicBezTo>
                  <a:cubicBezTo>
                    <a:pt x="45" y="151"/>
                    <a:pt x="44" y="145"/>
                    <a:pt x="44" y="136"/>
                  </a:cubicBezTo>
                  <a:cubicBezTo>
                    <a:pt x="44" y="30"/>
                    <a:pt x="44" y="30"/>
                    <a:pt x="44" y="30"/>
                  </a:cubicBezTo>
                  <a:cubicBezTo>
                    <a:pt x="44" y="21"/>
                    <a:pt x="45" y="16"/>
                    <a:pt x="45" y="14"/>
                  </a:cubicBezTo>
                  <a:cubicBezTo>
                    <a:pt x="46" y="10"/>
                    <a:pt x="47" y="8"/>
                    <a:pt x="49" y="7"/>
                  </a:cubicBezTo>
                  <a:cubicBezTo>
                    <a:pt x="51" y="5"/>
                    <a:pt x="54" y="4"/>
                    <a:pt x="57" y="4"/>
                  </a:cubicBezTo>
                  <a:cubicBezTo>
                    <a:pt x="61" y="4"/>
                    <a:pt x="61" y="4"/>
                    <a:pt x="61" y="4"/>
                  </a:cubicBezTo>
                  <a:cubicBezTo>
                    <a:pt x="61" y="0"/>
                    <a:pt x="61" y="0"/>
                    <a:pt x="61" y="0"/>
                  </a:cubicBezTo>
                  <a:cubicBezTo>
                    <a:pt x="0" y="0"/>
                    <a:pt x="0" y="0"/>
                    <a:pt x="0" y="0"/>
                  </a:cubicBezTo>
                  <a:cubicBezTo>
                    <a:pt x="0" y="4"/>
                    <a:pt x="0" y="4"/>
                    <a:pt x="0" y="4"/>
                  </a:cubicBezTo>
                  <a:cubicBezTo>
                    <a:pt x="3" y="4"/>
                    <a:pt x="3" y="4"/>
                    <a:pt x="3" y="4"/>
                  </a:cubicBezTo>
                  <a:cubicBezTo>
                    <a:pt x="7" y="4"/>
                    <a:pt x="10" y="5"/>
                    <a:pt x="12" y="7"/>
                  </a:cubicBezTo>
                  <a:cubicBezTo>
                    <a:pt x="14" y="9"/>
                    <a:pt x="15" y="11"/>
                    <a:pt x="16" y="13"/>
                  </a:cubicBezTo>
                  <a:cubicBezTo>
                    <a:pt x="16" y="15"/>
                    <a:pt x="17" y="21"/>
                    <a:pt x="17" y="30"/>
                  </a:cubicBezTo>
                  <a:cubicBezTo>
                    <a:pt x="17" y="136"/>
                    <a:pt x="17" y="136"/>
                    <a:pt x="17" y="136"/>
                  </a:cubicBezTo>
                  <a:cubicBezTo>
                    <a:pt x="17" y="145"/>
                    <a:pt x="16" y="150"/>
                    <a:pt x="16" y="152"/>
                  </a:cubicBezTo>
                  <a:cubicBezTo>
                    <a:pt x="15" y="155"/>
                    <a:pt x="14" y="157"/>
                    <a:pt x="12" y="159"/>
                  </a:cubicBezTo>
                  <a:cubicBezTo>
                    <a:pt x="10" y="160"/>
                    <a:pt x="7" y="161"/>
                    <a:pt x="3" y="161"/>
                  </a:cubicBezTo>
                  <a:cubicBezTo>
                    <a:pt x="0" y="161"/>
                    <a:pt x="0" y="161"/>
                    <a:pt x="0" y="161"/>
                  </a:cubicBezTo>
                  <a:cubicBezTo>
                    <a:pt x="0" y="166"/>
                    <a:pt x="0" y="166"/>
                    <a:pt x="0" y="166"/>
                  </a:cubicBezTo>
                  <a:cubicBezTo>
                    <a:pt x="61" y="166"/>
                    <a:pt x="61" y="166"/>
                    <a:pt x="61" y="166"/>
                  </a:cubicBezTo>
                  <a:cubicBezTo>
                    <a:pt x="61" y="161"/>
                    <a:pt x="61" y="161"/>
                    <a:pt x="61" y="161"/>
                  </a:cubicBezTo>
                  <a:cubicBezTo>
                    <a:pt x="57" y="161"/>
                    <a:pt x="57" y="161"/>
                    <a:pt x="57" y="161"/>
                  </a:cubicBezTo>
                  <a:cubicBezTo>
                    <a:pt x="54" y="161"/>
                    <a:pt x="51" y="161"/>
                    <a:pt x="49" y="15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29" name="Google Shape;429;g27106f2d7bd_1_88"/>
            <p:cNvSpPr/>
            <p:nvPr/>
          </p:nvSpPr>
          <p:spPr>
            <a:xfrm>
              <a:off x="1619" y="10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0" name="Google Shape;430;g27106f2d7bd_1_88"/>
            <p:cNvSpPr/>
            <p:nvPr/>
          </p:nvSpPr>
          <p:spPr>
            <a:xfrm>
              <a:off x="1653" y="726"/>
              <a:ext cx="416" cy="605"/>
            </a:xfrm>
            <a:custGeom>
              <a:avLst/>
              <a:gdLst/>
              <a:ahLst/>
              <a:cxnLst/>
              <a:rect l="l" t="t" r="r" b="b"/>
              <a:pathLst>
                <a:path w="176" h="254" extrusionOk="0">
                  <a:moveTo>
                    <a:pt x="132" y="88"/>
                  </a:moveTo>
                  <a:cubicBezTo>
                    <a:pt x="137" y="88"/>
                    <a:pt x="140" y="89"/>
                    <a:pt x="143" y="91"/>
                  </a:cubicBezTo>
                  <a:cubicBezTo>
                    <a:pt x="145" y="93"/>
                    <a:pt x="146" y="95"/>
                    <a:pt x="147" y="98"/>
                  </a:cubicBezTo>
                  <a:cubicBezTo>
                    <a:pt x="148" y="102"/>
                    <a:pt x="149" y="107"/>
                    <a:pt x="149" y="115"/>
                  </a:cubicBezTo>
                  <a:cubicBezTo>
                    <a:pt x="149" y="177"/>
                    <a:pt x="149" y="177"/>
                    <a:pt x="149" y="177"/>
                  </a:cubicBezTo>
                  <a:cubicBezTo>
                    <a:pt x="149" y="196"/>
                    <a:pt x="148" y="209"/>
                    <a:pt x="145" y="217"/>
                  </a:cubicBezTo>
                  <a:cubicBezTo>
                    <a:pt x="143" y="224"/>
                    <a:pt x="140" y="230"/>
                    <a:pt x="136" y="235"/>
                  </a:cubicBezTo>
                  <a:cubicBezTo>
                    <a:pt x="131" y="239"/>
                    <a:pt x="128" y="240"/>
                    <a:pt x="121" y="241"/>
                  </a:cubicBezTo>
                  <a:cubicBezTo>
                    <a:pt x="116" y="241"/>
                    <a:pt x="111" y="239"/>
                    <a:pt x="107" y="236"/>
                  </a:cubicBezTo>
                  <a:cubicBezTo>
                    <a:pt x="104" y="232"/>
                    <a:pt x="101" y="228"/>
                    <a:pt x="100" y="223"/>
                  </a:cubicBezTo>
                  <a:cubicBezTo>
                    <a:pt x="98" y="218"/>
                    <a:pt x="97" y="207"/>
                    <a:pt x="97" y="192"/>
                  </a:cubicBezTo>
                  <a:cubicBezTo>
                    <a:pt x="97" y="115"/>
                    <a:pt x="97" y="115"/>
                    <a:pt x="97" y="115"/>
                  </a:cubicBezTo>
                  <a:cubicBezTo>
                    <a:pt x="97" y="105"/>
                    <a:pt x="97" y="99"/>
                    <a:pt x="98" y="96"/>
                  </a:cubicBezTo>
                  <a:cubicBezTo>
                    <a:pt x="99" y="94"/>
                    <a:pt x="100" y="92"/>
                    <a:pt x="102" y="91"/>
                  </a:cubicBezTo>
                  <a:cubicBezTo>
                    <a:pt x="104" y="89"/>
                    <a:pt x="107" y="88"/>
                    <a:pt x="111" y="88"/>
                  </a:cubicBezTo>
                  <a:cubicBezTo>
                    <a:pt x="115" y="88"/>
                    <a:pt x="115" y="88"/>
                    <a:pt x="115" y="88"/>
                  </a:cubicBezTo>
                  <a:cubicBezTo>
                    <a:pt x="115" y="84"/>
                    <a:pt x="115" y="84"/>
                    <a:pt x="115" y="84"/>
                  </a:cubicBezTo>
                  <a:cubicBezTo>
                    <a:pt x="53" y="84"/>
                    <a:pt x="53" y="84"/>
                    <a:pt x="53" y="84"/>
                  </a:cubicBezTo>
                  <a:cubicBezTo>
                    <a:pt x="53" y="88"/>
                    <a:pt x="53" y="88"/>
                    <a:pt x="53" y="88"/>
                  </a:cubicBezTo>
                  <a:cubicBezTo>
                    <a:pt x="58" y="88"/>
                    <a:pt x="61" y="89"/>
                    <a:pt x="63" y="90"/>
                  </a:cubicBezTo>
                  <a:cubicBezTo>
                    <a:pt x="65" y="92"/>
                    <a:pt x="66" y="94"/>
                    <a:pt x="67" y="96"/>
                  </a:cubicBezTo>
                  <a:cubicBezTo>
                    <a:pt x="68" y="99"/>
                    <a:pt x="68" y="105"/>
                    <a:pt x="68" y="115"/>
                  </a:cubicBezTo>
                  <a:cubicBezTo>
                    <a:pt x="68" y="158"/>
                    <a:pt x="68" y="158"/>
                    <a:pt x="68" y="158"/>
                  </a:cubicBezTo>
                  <a:cubicBezTo>
                    <a:pt x="68" y="172"/>
                    <a:pt x="66" y="183"/>
                    <a:pt x="57" y="183"/>
                  </a:cubicBezTo>
                  <a:cubicBezTo>
                    <a:pt x="36" y="183"/>
                    <a:pt x="31" y="138"/>
                    <a:pt x="31" y="91"/>
                  </a:cubicBezTo>
                  <a:cubicBezTo>
                    <a:pt x="31" y="53"/>
                    <a:pt x="35" y="9"/>
                    <a:pt x="57" y="9"/>
                  </a:cubicBezTo>
                  <a:cubicBezTo>
                    <a:pt x="71" y="9"/>
                    <a:pt x="84" y="38"/>
                    <a:pt x="88" y="62"/>
                  </a:cubicBezTo>
                  <a:cubicBezTo>
                    <a:pt x="91" y="62"/>
                    <a:pt x="91" y="62"/>
                    <a:pt x="91" y="62"/>
                  </a:cubicBezTo>
                  <a:cubicBezTo>
                    <a:pt x="91" y="0"/>
                    <a:pt x="91" y="0"/>
                    <a:pt x="91" y="0"/>
                  </a:cubicBezTo>
                  <a:cubicBezTo>
                    <a:pt x="88" y="0"/>
                    <a:pt x="88" y="0"/>
                    <a:pt x="88" y="0"/>
                  </a:cubicBezTo>
                  <a:cubicBezTo>
                    <a:pt x="86" y="9"/>
                    <a:pt x="84" y="11"/>
                    <a:pt x="81" y="11"/>
                  </a:cubicBezTo>
                  <a:cubicBezTo>
                    <a:pt x="79" y="11"/>
                    <a:pt x="77" y="10"/>
                    <a:pt x="76" y="8"/>
                  </a:cubicBezTo>
                  <a:cubicBezTo>
                    <a:pt x="68" y="2"/>
                    <a:pt x="63" y="0"/>
                    <a:pt x="54" y="0"/>
                  </a:cubicBezTo>
                  <a:cubicBezTo>
                    <a:pt x="20" y="0"/>
                    <a:pt x="0" y="46"/>
                    <a:pt x="0" y="97"/>
                  </a:cubicBezTo>
                  <a:cubicBezTo>
                    <a:pt x="0" y="128"/>
                    <a:pt x="7" y="154"/>
                    <a:pt x="17" y="171"/>
                  </a:cubicBezTo>
                  <a:cubicBezTo>
                    <a:pt x="17" y="220"/>
                    <a:pt x="17" y="220"/>
                    <a:pt x="17" y="220"/>
                  </a:cubicBezTo>
                  <a:cubicBezTo>
                    <a:pt x="17" y="229"/>
                    <a:pt x="17" y="234"/>
                    <a:pt x="17" y="236"/>
                  </a:cubicBezTo>
                  <a:cubicBezTo>
                    <a:pt x="16" y="239"/>
                    <a:pt x="15" y="241"/>
                    <a:pt x="14" y="243"/>
                  </a:cubicBezTo>
                  <a:cubicBezTo>
                    <a:pt x="13" y="244"/>
                    <a:pt x="11" y="245"/>
                    <a:pt x="9" y="245"/>
                  </a:cubicBezTo>
                  <a:cubicBezTo>
                    <a:pt x="6" y="245"/>
                    <a:pt x="6" y="245"/>
                    <a:pt x="6" y="245"/>
                  </a:cubicBezTo>
                  <a:cubicBezTo>
                    <a:pt x="6" y="250"/>
                    <a:pt x="6" y="250"/>
                    <a:pt x="6" y="250"/>
                  </a:cubicBezTo>
                  <a:cubicBezTo>
                    <a:pt x="49" y="250"/>
                    <a:pt x="49" y="250"/>
                    <a:pt x="49" y="250"/>
                  </a:cubicBezTo>
                  <a:cubicBezTo>
                    <a:pt x="49" y="245"/>
                    <a:pt x="49" y="245"/>
                    <a:pt x="49" y="245"/>
                  </a:cubicBezTo>
                  <a:cubicBezTo>
                    <a:pt x="47" y="245"/>
                    <a:pt x="47" y="245"/>
                    <a:pt x="47" y="245"/>
                  </a:cubicBezTo>
                  <a:cubicBezTo>
                    <a:pt x="44" y="245"/>
                    <a:pt x="42" y="245"/>
                    <a:pt x="41" y="243"/>
                  </a:cubicBezTo>
                  <a:cubicBezTo>
                    <a:pt x="40" y="241"/>
                    <a:pt x="39" y="239"/>
                    <a:pt x="38" y="237"/>
                  </a:cubicBezTo>
                  <a:cubicBezTo>
                    <a:pt x="38" y="235"/>
                    <a:pt x="38" y="229"/>
                    <a:pt x="38" y="220"/>
                  </a:cubicBezTo>
                  <a:cubicBezTo>
                    <a:pt x="38" y="191"/>
                    <a:pt x="38" y="191"/>
                    <a:pt x="38" y="191"/>
                  </a:cubicBezTo>
                  <a:cubicBezTo>
                    <a:pt x="42" y="194"/>
                    <a:pt x="47" y="195"/>
                    <a:pt x="51" y="195"/>
                  </a:cubicBezTo>
                  <a:cubicBezTo>
                    <a:pt x="51" y="195"/>
                    <a:pt x="60" y="196"/>
                    <a:pt x="68" y="191"/>
                  </a:cubicBezTo>
                  <a:cubicBezTo>
                    <a:pt x="68" y="193"/>
                    <a:pt x="68" y="193"/>
                    <a:pt x="68" y="193"/>
                  </a:cubicBezTo>
                  <a:cubicBezTo>
                    <a:pt x="68" y="196"/>
                    <a:pt x="68" y="201"/>
                    <a:pt x="68" y="202"/>
                  </a:cubicBezTo>
                  <a:cubicBezTo>
                    <a:pt x="68" y="202"/>
                    <a:pt x="68" y="202"/>
                    <a:pt x="68" y="202"/>
                  </a:cubicBezTo>
                  <a:cubicBezTo>
                    <a:pt x="69" y="212"/>
                    <a:pt x="70" y="220"/>
                    <a:pt x="73" y="226"/>
                  </a:cubicBezTo>
                  <a:cubicBezTo>
                    <a:pt x="76" y="235"/>
                    <a:pt x="81" y="242"/>
                    <a:pt x="89" y="248"/>
                  </a:cubicBezTo>
                  <a:cubicBezTo>
                    <a:pt x="95" y="252"/>
                    <a:pt x="103" y="254"/>
                    <a:pt x="113" y="254"/>
                  </a:cubicBezTo>
                  <a:cubicBezTo>
                    <a:pt x="126" y="254"/>
                    <a:pt x="136" y="250"/>
                    <a:pt x="143" y="242"/>
                  </a:cubicBezTo>
                  <a:cubicBezTo>
                    <a:pt x="151" y="235"/>
                    <a:pt x="155" y="226"/>
                    <a:pt x="156" y="217"/>
                  </a:cubicBezTo>
                  <a:cubicBezTo>
                    <a:pt x="158" y="208"/>
                    <a:pt x="159" y="193"/>
                    <a:pt x="159" y="172"/>
                  </a:cubicBezTo>
                  <a:cubicBezTo>
                    <a:pt x="159" y="115"/>
                    <a:pt x="159" y="115"/>
                    <a:pt x="159" y="115"/>
                  </a:cubicBezTo>
                  <a:cubicBezTo>
                    <a:pt x="159" y="108"/>
                    <a:pt x="160" y="103"/>
                    <a:pt x="160" y="100"/>
                  </a:cubicBezTo>
                  <a:cubicBezTo>
                    <a:pt x="161" y="96"/>
                    <a:pt x="163" y="93"/>
                    <a:pt x="165" y="91"/>
                  </a:cubicBezTo>
                  <a:cubicBezTo>
                    <a:pt x="167" y="89"/>
                    <a:pt x="170" y="88"/>
                    <a:pt x="174" y="88"/>
                  </a:cubicBezTo>
                  <a:cubicBezTo>
                    <a:pt x="176" y="88"/>
                    <a:pt x="176" y="88"/>
                    <a:pt x="176" y="88"/>
                  </a:cubicBezTo>
                  <a:cubicBezTo>
                    <a:pt x="176" y="84"/>
                    <a:pt x="176" y="84"/>
                    <a:pt x="176" y="84"/>
                  </a:cubicBezTo>
                  <a:cubicBezTo>
                    <a:pt x="132" y="84"/>
                    <a:pt x="132" y="84"/>
                    <a:pt x="132" y="84"/>
                  </a:cubicBezTo>
                  <a:lnTo>
                    <a:pt x="132" y="8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1" name="Google Shape;431;g27106f2d7bd_1_88"/>
            <p:cNvSpPr/>
            <p:nvPr/>
          </p:nvSpPr>
          <p:spPr>
            <a:xfrm>
              <a:off x="1324" y="584"/>
              <a:ext cx="899" cy="902"/>
            </a:xfrm>
            <a:custGeom>
              <a:avLst/>
              <a:gdLst/>
              <a:ahLst/>
              <a:cxnLst/>
              <a:rect l="l" t="t" r="r" b="b"/>
              <a:pathLst>
                <a:path w="380" h="379" extrusionOk="0">
                  <a:moveTo>
                    <a:pt x="190" y="0"/>
                  </a:moveTo>
                  <a:cubicBezTo>
                    <a:pt x="85" y="0"/>
                    <a:pt x="0" y="85"/>
                    <a:pt x="0" y="189"/>
                  </a:cubicBezTo>
                  <a:cubicBezTo>
                    <a:pt x="0" y="294"/>
                    <a:pt x="85" y="379"/>
                    <a:pt x="190" y="379"/>
                  </a:cubicBezTo>
                  <a:cubicBezTo>
                    <a:pt x="295" y="379"/>
                    <a:pt x="380" y="294"/>
                    <a:pt x="380" y="189"/>
                  </a:cubicBezTo>
                  <a:cubicBezTo>
                    <a:pt x="380" y="85"/>
                    <a:pt x="295" y="0"/>
                    <a:pt x="190" y="0"/>
                  </a:cubicBezTo>
                  <a:close/>
                  <a:moveTo>
                    <a:pt x="190" y="372"/>
                  </a:moveTo>
                  <a:cubicBezTo>
                    <a:pt x="90" y="372"/>
                    <a:pt x="8" y="290"/>
                    <a:pt x="8" y="189"/>
                  </a:cubicBezTo>
                  <a:cubicBezTo>
                    <a:pt x="8" y="89"/>
                    <a:pt x="90" y="7"/>
                    <a:pt x="190" y="7"/>
                  </a:cubicBezTo>
                  <a:cubicBezTo>
                    <a:pt x="290" y="7"/>
                    <a:pt x="372" y="89"/>
                    <a:pt x="372" y="189"/>
                  </a:cubicBezTo>
                  <a:cubicBezTo>
                    <a:pt x="372" y="290"/>
                    <a:pt x="290" y="372"/>
                    <a:pt x="190" y="3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2" name="Google Shape;432;g27106f2d7bd_1_88"/>
            <p:cNvSpPr/>
            <p:nvPr/>
          </p:nvSpPr>
          <p:spPr>
            <a:xfrm>
              <a:off x="2400" y="1238"/>
              <a:ext cx="93" cy="148"/>
            </a:xfrm>
            <a:custGeom>
              <a:avLst/>
              <a:gdLst/>
              <a:ahLst/>
              <a:cxnLst/>
              <a:rect l="l" t="t" r="r" b="b"/>
              <a:pathLst>
                <a:path w="93" h="148" extrusionOk="0">
                  <a:moveTo>
                    <a:pt x="74" y="148"/>
                  </a:moveTo>
                  <a:lnTo>
                    <a:pt x="74" y="77"/>
                  </a:lnTo>
                  <a:lnTo>
                    <a:pt x="17" y="77"/>
                  </a:lnTo>
                  <a:lnTo>
                    <a:pt x="17" y="148"/>
                  </a:lnTo>
                  <a:lnTo>
                    <a:pt x="0" y="148"/>
                  </a:lnTo>
                  <a:lnTo>
                    <a:pt x="0" y="0"/>
                  </a:lnTo>
                  <a:lnTo>
                    <a:pt x="17" y="0"/>
                  </a:lnTo>
                  <a:lnTo>
                    <a:pt x="17" y="60"/>
                  </a:lnTo>
                  <a:lnTo>
                    <a:pt x="74" y="60"/>
                  </a:lnTo>
                  <a:lnTo>
                    <a:pt x="74" y="0"/>
                  </a:lnTo>
                  <a:lnTo>
                    <a:pt x="93" y="0"/>
                  </a:lnTo>
                  <a:lnTo>
                    <a:pt x="93" y="148"/>
                  </a:lnTo>
                  <a:lnTo>
                    <a:pt x="74"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3" name="Google Shape;433;g27106f2d7bd_1_88"/>
            <p:cNvSpPr/>
            <p:nvPr/>
          </p:nvSpPr>
          <p:spPr>
            <a:xfrm>
              <a:off x="2507" y="1236"/>
              <a:ext cx="106" cy="150"/>
            </a:xfrm>
            <a:custGeom>
              <a:avLst/>
              <a:gdLst/>
              <a:ahLst/>
              <a:cxnLst/>
              <a:rect l="l" t="t" r="r" b="b"/>
              <a:pathLst>
                <a:path w="106" h="150" extrusionOk="0">
                  <a:moveTo>
                    <a:pt x="85" y="150"/>
                  </a:moveTo>
                  <a:lnTo>
                    <a:pt x="78" y="119"/>
                  </a:lnTo>
                  <a:lnTo>
                    <a:pt x="28" y="119"/>
                  </a:lnTo>
                  <a:lnTo>
                    <a:pt x="19" y="150"/>
                  </a:lnTo>
                  <a:lnTo>
                    <a:pt x="0" y="150"/>
                  </a:lnTo>
                  <a:lnTo>
                    <a:pt x="52" y="0"/>
                  </a:lnTo>
                  <a:lnTo>
                    <a:pt x="57" y="0"/>
                  </a:lnTo>
                  <a:lnTo>
                    <a:pt x="106" y="150"/>
                  </a:lnTo>
                  <a:lnTo>
                    <a:pt x="85"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4" name="Google Shape;434;g27106f2d7bd_1_88"/>
            <p:cNvSpPr/>
            <p:nvPr/>
          </p:nvSpPr>
          <p:spPr>
            <a:xfrm>
              <a:off x="2628" y="1238"/>
              <a:ext cx="87" cy="150"/>
            </a:xfrm>
            <a:custGeom>
              <a:avLst/>
              <a:gdLst/>
              <a:ahLst/>
              <a:cxnLst/>
              <a:rect l="l" t="t" r="r" b="b"/>
              <a:pathLst>
                <a:path w="87" h="150" extrusionOk="0">
                  <a:moveTo>
                    <a:pt x="82" y="150"/>
                  </a:moveTo>
                  <a:lnTo>
                    <a:pt x="16" y="41"/>
                  </a:lnTo>
                  <a:lnTo>
                    <a:pt x="16" y="148"/>
                  </a:lnTo>
                  <a:lnTo>
                    <a:pt x="0" y="148"/>
                  </a:lnTo>
                  <a:lnTo>
                    <a:pt x="0" y="0"/>
                  </a:lnTo>
                  <a:lnTo>
                    <a:pt x="7" y="0"/>
                  </a:lnTo>
                  <a:lnTo>
                    <a:pt x="71" y="103"/>
                  </a:lnTo>
                  <a:lnTo>
                    <a:pt x="71" y="0"/>
                  </a:lnTo>
                  <a:lnTo>
                    <a:pt x="87" y="0"/>
                  </a:lnTo>
                  <a:lnTo>
                    <a:pt x="87" y="150"/>
                  </a:lnTo>
                  <a:lnTo>
                    <a:pt x="82"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5" name="Google Shape;435;g27106f2d7bd_1_88"/>
            <p:cNvSpPr/>
            <p:nvPr/>
          </p:nvSpPr>
          <p:spPr>
            <a:xfrm>
              <a:off x="2744" y="1236"/>
              <a:ext cx="89" cy="150"/>
            </a:xfrm>
            <a:custGeom>
              <a:avLst/>
              <a:gdLst/>
              <a:ahLst/>
              <a:cxnLst/>
              <a:rect l="l" t="t" r="r" b="b"/>
              <a:pathLst>
                <a:path w="38" h="63" extrusionOk="0">
                  <a:moveTo>
                    <a:pt x="11" y="63"/>
                  </a:moveTo>
                  <a:cubicBezTo>
                    <a:pt x="0" y="63"/>
                    <a:pt x="0" y="63"/>
                    <a:pt x="0" y="63"/>
                  </a:cubicBezTo>
                  <a:cubicBezTo>
                    <a:pt x="0" y="1"/>
                    <a:pt x="0" y="1"/>
                    <a:pt x="0" y="1"/>
                  </a:cubicBezTo>
                  <a:cubicBezTo>
                    <a:pt x="7" y="0"/>
                    <a:pt x="11" y="0"/>
                    <a:pt x="13" y="0"/>
                  </a:cubicBezTo>
                  <a:cubicBezTo>
                    <a:pt x="21" y="0"/>
                    <a:pt x="27" y="3"/>
                    <a:pt x="31" y="8"/>
                  </a:cubicBezTo>
                  <a:cubicBezTo>
                    <a:pt x="36" y="14"/>
                    <a:pt x="38" y="21"/>
                    <a:pt x="38" y="29"/>
                  </a:cubicBezTo>
                  <a:cubicBezTo>
                    <a:pt x="38" y="52"/>
                    <a:pt x="29" y="63"/>
                    <a:pt x="11" y="63"/>
                  </a:cubicBezTo>
                  <a:close/>
                  <a:moveTo>
                    <a:pt x="7" y="8"/>
                  </a:moveTo>
                  <a:cubicBezTo>
                    <a:pt x="7" y="55"/>
                    <a:pt x="7" y="55"/>
                    <a:pt x="7" y="55"/>
                  </a:cubicBezTo>
                  <a:cubicBezTo>
                    <a:pt x="9" y="56"/>
                    <a:pt x="11" y="56"/>
                    <a:pt x="13" y="56"/>
                  </a:cubicBezTo>
                  <a:cubicBezTo>
                    <a:pt x="19" y="56"/>
                    <a:pt x="23" y="53"/>
                    <a:pt x="26" y="49"/>
                  </a:cubicBezTo>
                  <a:cubicBezTo>
                    <a:pt x="29" y="44"/>
                    <a:pt x="30" y="38"/>
                    <a:pt x="30" y="30"/>
                  </a:cubicBezTo>
                  <a:cubicBezTo>
                    <a:pt x="30" y="15"/>
                    <a:pt x="24" y="8"/>
                    <a:pt x="13" y="8"/>
                  </a:cubicBezTo>
                  <a:cubicBezTo>
                    <a:pt x="12" y="8"/>
                    <a:pt x="10" y="8"/>
                    <a:pt x="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6" name="Google Shape;436;g27106f2d7bd_1_88"/>
            <p:cNvSpPr/>
            <p:nvPr/>
          </p:nvSpPr>
          <p:spPr>
            <a:xfrm>
              <a:off x="2848" y="1236"/>
              <a:ext cx="108"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7" name="Google Shape;437;g27106f2d7bd_1_88"/>
            <p:cNvSpPr/>
            <p:nvPr/>
          </p:nvSpPr>
          <p:spPr>
            <a:xfrm>
              <a:off x="2978" y="1238"/>
              <a:ext cx="87" cy="150"/>
            </a:xfrm>
            <a:custGeom>
              <a:avLst/>
              <a:gdLst/>
              <a:ahLst/>
              <a:cxnLst/>
              <a:rect l="l" t="t" r="r" b="b"/>
              <a:pathLst>
                <a:path w="87" h="150" extrusionOk="0">
                  <a:moveTo>
                    <a:pt x="83" y="150"/>
                  </a:moveTo>
                  <a:lnTo>
                    <a:pt x="16" y="41"/>
                  </a:lnTo>
                  <a:lnTo>
                    <a:pt x="16" y="148"/>
                  </a:lnTo>
                  <a:lnTo>
                    <a:pt x="0" y="148"/>
                  </a:lnTo>
                  <a:lnTo>
                    <a:pt x="0" y="0"/>
                  </a:lnTo>
                  <a:lnTo>
                    <a:pt x="7" y="0"/>
                  </a:lnTo>
                  <a:lnTo>
                    <a:pt x="71" y="103"/>
                  </a:lnTo>
                  <a:lnTo>
                    <a:pt x="71" y="0"/>
                  </a:lnTo>
                  <a:lnTo>
                    <a:pt x="87" y="0"/>
                  </a:lnTo>
                  <a:lnTo>
                    <a:pt x="87"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8" name="Google Shape;438;g27106f2d7bd_1_88"/>
            <p:cNvSpPr/>
            <p:nvPr/>
          </p:nvSpPr>
          <p:spPr>
            <a:xfrm>
              <a:off x="3087"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6"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8" y="38"/>
                    <a:pt x="28" y="38"/>
                    <a:pt x="28" y="38"/>
                  </a:cubicBezTo>
                  <a:cubicBezTo>
                    <a:pt x="28" y="31"/>
                    <a:pt x="28" y="31"/>
                    <a:pt x="28"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2" y="50"/>
                    <a:pt x="0" y="42"/>
                    <a:pt x="0" y="32"/>
                  </a:cubicBezTo>
                  <a:cubicBezTo>
                    <a:pt x="0" y="23"/>
                    <a:pt x="3" y="15"/>
                    <a:pt x="7"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39" name="Google Shape;439;g27106f2d7bd_1_88"/>
            <p:cNvSpPr/>
            <p:nvPr/>
          </p:nvSpPr>
          <p:spPr>
            <a:xfrm>
              <a:off x="3264" y="1236"/>
              <a:ext cx="104" cy="152"/>
            </a:xfrm>
            <a:custGeom>
              <a:avLst/>
              <a:gdLst/>
              <a:ahLst/>
              <a:cxnLst/>
              <a:rect l="l" t="t" r="r" b="b"/>
              <a:pathLst>
                <a:path w="44" h="64" extrusionOk="0">
                  <a:moveTo>
                    <a:pt x="41" y="5"/>
                  </a:moveTo>
                  <a:cubicBezTo>
                    <a:pt x="38" y="12"/>
                    <a:pt x="38" y="12"/>
                    <a:pt x="38" y="12"/>
                  </a:cubicBezTo>
                  <a:cubicBezTo>
                    <a:pt x="34" y="9"/>
                    <a:pt x="30" y="7"/>
                    <a:pt x="27" y="7"/>
                  </a:cubicBezTo>
                  <a:cubicBezTo>
                    <a:pt x="21" y="7"/>
                    <a:pt x="17" y="10"/>
                    <a:pt x="13" y="14"/>
                  </a:cubicBezTo>
                  <a:cubicBezTo>
                    <a:pt x="10" y="19"/>
                    <a:pt x="8" y="25"/>
                    <a:pt x="8" y="33"/>
                  </a:cubicBezTo>
                  <a:cubicBezTo>
                    <a:pt x="8" y="40"/>
                    <a:pt x="10" y="46"/>
                    <a:pt x="13" y="50"/>
                  </a:cubicBezTo>
                  <a:cubicBezTo>
                    <a:pt x="16" y="55"/>
                    <a:pt x="21" y="57"/>
                    <a:pt x="26" y="57"/>
                  </a:cubicBezTo>
                  <a:cubicBezTo>
                    <a:pt x="30" y="57"/>
                    <a:pt x="34" y="55"/>
                    <a:pt x="36" y="53"/>
                  </a:cubicBezTo>
                  <a:cubicBezTo>
                    <a:pt x="36" y="38"/>
                    <a:pt x="36" y="38"/>
                    <a:pt x="36" y="38"/>
                  </a:cubicBezTo>
                  <a:cubicBezTo>
                    <a:pt x="29" y="38"/>
                    <a:pt x="29" y="38"/>
                    <a:pt x="29" y="38"/>
                  </a:cubicBezTo>
                  <a:cubicBezTo>
                    <a:pt x="29" y="31"/>
                    <a:pt x="29" y="31"/>
                    <a:pt x="29" y="31"/>
                  </a:cubicBezTo>
                  <a:cubicBezTo>
                    <a:pt x="44" y="31"/>
                    <a:pt x="44" y="31"/>
                    <a:pt x="44" y="31"/>
                  </a:cubicBezTo>
                  <a:cubicBezTo>
                    <a:pt x="44" y="58"/>
                    <a:pt x="44" y="58"/>
                    <a:pt x="44" y="58"/>
                  </a:cubicBezTo>
                  <a:cubicBezTo>
                    <a:pt x="42" y="60"/>
                    <a:pt x="39" y="62"/>
                    <a:pt x="35" y="63"/>
                  </a:cubicBezTo>
                  <a:cubicBezTo>
                    <a:pt x="32" y="64"/>
                    <a:pt x="28" y="64"/>
                    <a:pt x="25" y="64"/>
                  </a:cubicBezTo>
                  <a:cubicBezTo>
                    <a:pt x="17" y="64"/>
                    <a:pt x="11" y="62"/>
                    <a:pt x="7" y="56"/>
                  </a:cubicBezTo>
                  <a:cubicBezTo>
                    <a:pt x="3" y="50"/>
                    <a:pt x="0" y="42"/>
                    <a:pt x="0" y="32"/>
                  </a:cubicBezTo>
                  <a:cubicBezTo>
                    <a:pt x="0" y="23"/>
                    <a:pt x="3" y="15"/>
                    <a:pt x="8" y="9"/>
                  </a:cubicBezTo>
                  <a:cubicBezTo>
                    <a:pt x="12" y="3"/>
                    <a:pt x="19" y="0"/>
                    <a:pt x="27" y="0"/>
                  </a:cubicBezTo>
                  <a:cubicBezTo>
                    <a:pt x="33" y="0"/>
                    <a:pt x="37" y="1"/>
                    <a:pt x="41"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0" name="Google Shape;440;g27106f2d7bd_1_88"/>
            <p:cNvSpPr/>
            <p:nvPr/>
          </p:nvSpPr>
          <p:spPr>
            <a:xfrm>
              <a:off x="3394"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1" name="Google Shape;441;g27106f2d7bd_1_88"/>
            <p:cNvSpPr/>
            <p:nvPr/>
          </p:nvSpPr>
          <p:spPr>
            <a:xfrm>
              <a:off x="3479" y="1236"/>
              <a:ext cx="109" cy="152"/>
            </a:xfrm>
            <a:custGeom>
              <a:avLst/>
              <a:gdLst/>
              <a:ahLst/>
              <a:cxnLst/>
              <a:rect l="l" t="t" r="r" b="b"/>
              <a:pathLst>
                <a:path w="46" h="64" extrusionOk="0">
                  <a:moveTo>
                    <a:pt x="0" y="32"/>
                  </a:moveTo>
                  <a:cubicBezTo>
                    <a:pt x="0" y="22"/>
                    <a:pt x="2" y="15"/>
                    <a:pt x="6" y="9"/>
                  </a:cubicBezTo>
                  <a:cubicBezTo>
                    <a:pt x="10" y="3"/>
                    <a:pt x="16" y="0"/>
                    <a:pt x="22" y="0"/>
                  </a:cubicBezTo>
                  <a:cubicBezTo>
                    <a:pt x="30" y="0"/>
                    <a:pt x="36" y="2"/>
                    <a:pt x="40" y="8"/>
                  </a:cubicBezTo>
                  <a:cubicBezTo>
                    <a:pt x="44" y="14"/>
                    <a:pt x="46" y="21"/>
                    <a:pt x="46" y="32"/>
                  </a:cubicBezTo>
                  <a:cubicBezTo>
                    <a:pt x="46" y="42"/>
                    <a:pt x="44" y="50"/>
                    <a:pt x="40" y="56"/>
                  </a:cubicBezTo>
                  <a:cubicBezTo>
                    <a:pt x="36" y="62"/>
                    <a:pt x="30" y="64"/>
                    <a:pt x="22" y="64"/>
                  </a:cubicBezTo>
                  <a:cubicBezTo>
                    <a:pt x="15" y="64"/>
                    <a:pt x="10" y="61"/>
                    <a:pt x="6" y="55"/>
                  </a:cubicBezTo>
                  <a:cubicBezTo>
                    <a:pt x="2" y="49"/>
                    <a:pt x="0" y="41"/>
                    <a:pt x="0" y="32"/>
                  </a:cubicBezTo>
                  <a:close/>
                  <a:moveTo>
                    <a:pt x="8" y="32"/>
                  </a:moveTo>
                  <a:cubicBezTo>
                    <a:pt x="8" y="39"/>
                    <a:pt x="9" y="45"/>
                    <a:pt x="12" y="50"/>
                  </a:cubicBezTo>
                  <a:cubicBezTo>
                    <a:pt x="14" y="54"/>
                    <a:pt x="18" y="57"/>
                    <a:pt x="22" y="57"/>
                  </a:cubicBezTo>
                  <a:cubicBezTo>
                    <a:pt x="28" y="57"/>
                    <a:pt x="31" y="55"/>
                    <a:pt x="34" y="50"/>
                  </a:cubicBezTo>
                  <a:cubicBezTo>
                    <a:pt x="37" y="46"/>
                    <a:pt x="38" y="39"/>
                    <a:pt x="38" y="32"/>
                  </a:cubicBezTo>
                  <a:cubicBezTo>
                    <a:pt x="38" y="15"/>
                    <a:pt x="33" y="7"/>
                    <a:pt x="22" y="7"/>
                  </a:cubicBezTo>
                  <a:cubicBezTo>
                    <a:pt x="18" y="7"/>
                    <a:pt x="14" y="9"/>
                    <a:pt x="12" y="14"/>
                  </a:cubicBezTo>
                  <a:cubicBezTo>
                    <a:pt x="9" y="18"/>
                    <a:pt x="8" y="24"/>
                    <a:pt x="8" y="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2" name="Google Shape;442;g27106f2d7bd_1_88"/>
            <p:cNvSpPr/>
            <p:nvPr/>
          </p:nvSpPr>
          <p:spPr>
            <a:xfrm>
              <a:off x="3610" y="1236"/>
              <a:ext cx="82" cy="150"/>
            </a:xfrm>
            <a:custGeom>
              <a:avLst/>
              <a:gdLst/>
              <a:ahLst/>
              <a:cxnLst/>
              <a:rect l="l" t="t" r="r" b="b"/>
              <a:pathLst>
                <a:path w="35" h="63" extrusionOk="0">
                  <a:moveTo>
                    <a:pt x="15" y="63"/>
                  </a:moveTo>
                  <a:cubicBezTo>
                    <a:pt x="0" y="63"/>
                    <a:pt x="0" y="63"/>
                    <a:pt x="0" y="63"/>
                  </a:cubicBezTo>
                  <a:cubicBezTo>
                    <a:pt x="0" y="1"/>
                    <a:pt x="0" y="1"/>
                    <a:pt x="0" y="1"/>
                  </a:cubicBezTo>
                  <a:cubicBezTo>
                    <a:pt x="6" y="0"/>
                    <a:pt x="11" y="0"/>
                    <a:pt x="14" y="0"/>
                  </a:cubicBezTo>
                  <a:cubicBezTo>
                    <a:pt x="20" y="0"/>
                    <a:pt x="24" y="1"/>
                    <a:pt x="27" y="4"/>
                  </a:cubicBezTo>
                  <a:cubicBezTo>
                    <a:pt x="30" y="7"/>
                    <a:pt x="31" y="11"/>
                    <a:pt x="31" y="16"/>
                  </a:cubicBezTo>
                  <a:cubicBezTo>
                    <a:pt x="31" y="18"/>
                    <a:pt x="30" y="21"/>
                    <a:pt x="28" y="24"/>
                  </a:cubicBezTo>
                  <a:cubicBezTo>
                    <a:pt x="27" y="26"/>
                    <a:pt x="24" y="27"/>
                    <a:pt x="22" y="28"/>
                  </a:cubicBezTo>
                  <a:cubicBezTo>
                    <a:pt x="26" y="29"/>
                    <a:pt x="30" y="31"/>
                    <a:pt x="32" y="34"/>
                  </a:cubicBezTo>
                  <a:cubicBezTo>
                    <a:pt x="34" y="37"/>
                    <a:pt x="35" y="41"/>
                    <a:pt x="35" y="45"/>
                  </a:cubicBezTo>
                  <a:cubicBezTo>
                    <a:pt x="35" y="51"/>
                    <a:pt x="33" y="55"/>
                    <a:pt x="29" y="58"/>
                  </a:cubicBezTo>
                  <a:cubicBezTo>
                    <a:pt x="26" y="62"/>
                    <a:pt x="21" y="63"/>
                    <a:pt x="15" y="63"/>
                  </a:cubicBezTo>
                  <a:close/>
                  <a:moveTo>
                    <a:pt x="7" y="8"/>
                  </a:moveTo>
                  <a:cubicBezTo>
                    <a:pt x="7" y="26"/>
                    <a:pt x="7" y="26"/>
                    <a:pt x="7" y="26"/>
                  </a:cubicBezTo>
                  <a:cubicBezTo>
                    <a:pt x="9" y="26"/>
                    <a:pt x="11" y="26"/>
                    <a:pt x="13" y="26"/>
                  </a:cubicBezTo>
                  <a:cubicBezTo>
                    <a:pt x="20" y="26"/>
                    <a:pt x="24" y="23"/>
                    <a:pt x="24" y="16"/>
                  </a:cubicBezTo>
                  <a:cubicBezTo>
                    <a:pt x="24" y="10"/>
                    <a:pt x="20" y="7"/>
                    <a:pt x="14" y="7"/>
                  </a:cubicBezTo>
                  <a:cubicBezTo>
                    <a:pt x="11" y="7"/>
                    <a:pt x="9" y="7"/>
                    <a:pt x="7" y="8"/>
                  </a:cubicBezTo>
                  <a:close/>
                  <a:moveTo>
                    <a:pt x="7" y="32"/>
                  </a:moveTo>
                  <a:cubicBezTo>
                    <a:pt x="7" y="56"/>
                    <a:pt x="7" y="56"/>
                    <a:pt x="7" y="56"/>
                  </a:cubicBezTo>
                  <a:cubicBezTo>
                    <a:pt x="10" y="56"/>
                    <a:pt x="12" y="57"/>
                    <a:pt x="13" y="57"/>
                  </a:cubicBezTo>
                  <a:cubicBezTo>
                    <a:pt x="18" y="57"/>
                    <a:pt x="21" y="56"/>
                    <a:pt x="23" y="54"/>
                  </a:cubicBezTo>
                  <a:cubicBezTo>
                    <a:pt x="26" y="52"/>
                    <a:pt x="27" y="48"/>
                    <a:pt x="27" y="44"/>
                  </a:cubicBezTo>
                  <a:cubicBezTo>
                    <a:pt x="27" y="40"/>
                    <a:pt x="26" y="37"/>
                    <a:pt x="24" y="35"/>
                  </a:cubicBezTo>
                  <a:cubicBezTo>
                    <a:pt x="22" y="33"/>
                    <a:pt x="18" y="32"/>
                    <a:pt x="13" y="32"/>
                  </a:cubicBezTo>
                  <a:lnTo>
                    <a:pt x="7" y="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3" name="Google Shape;443;g27106f2d7bd_1_88"/>
            <p:cNvSpPr/>
            <p:nvPr/>
          </p:nvSpPr>
          <p:spPr>
            <a:xfrm>
              <a:off x="3700" y="1236"/>
              <a:ext cx="106" cy="150"/>
            </a:xfrm>
            <a:custGeom>
              <a:avLst/>
              <a:gdLst/>
              <a:ahLst/>
              <a:cxnLst/>
              <a:rect l="l" t="t" r="r" b="b"/>
              <a:pathLst>
                <a:path w="106" h="150" extrusionOk="0">
                  <a:moveTo>
                    <a:pt x="87" y="150"/>
                  </a:moveTo>
                  <a:lnTo>
                    <a:pt x="78" y="119"/>
                  </a:lnTo>
                  <a:lnTo>
                    <a:pt x="28" y="119"/>
                  </a:lnTo>
                  <a:lnTo>
                    <a:pt x="18" y="150"/>
                  </a:lnTo>
                  <a:lnTo>
                    <a:pt x="0" y="150"/>
                  </a:lnTo>
                  <a:lnTo>
                    <a:pt x="52" y="0"/>
                  </a:lnTo>
                  <a:lnTo>
                    <a:pt x="56" y="0"/>
                  </a:lnTo>
                  <a:lnTo>
                    <a:pt x="106" y="150"/>
                  </a:lnTo>
                  <a:lnTo>
                    <a:pt x="87" y="150"/>
                  </a:lnTo>
                  <a:close/>
                  <a:moveTo>
                    <a:pt x="54" y="38"/>
                  </a:moveTo>
                  <a:lnTo>
                    <a:pt x="33" y="105"/>
                  </a:lnTo>
                  <a:lnTo>
                    <a:pt x="73" y="105"/>
                  </a:lnTo>
                  <a:lnTo>
                    <a:pt x="54" y="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4" name="Google Shape;444;g27106f2d7bd_1_88"/>
            <p:cNvSpPr/>
            <p:nvPr/>
          </p:nvSpPr>
          <p:spPr>
            <a:xfrm>
              <a:off x="3820" y="1238"/>
              <a:ext cx="76" cy="148"/>
            </a:xfrm>
            <a:custGeom>
              <a:avLst/>
              <a:gdLst/>
              <a:ahLst/>
              <a:cxnLst/>
              <a:rect l="l" t="t" r="r" b="b"/>
              <a:pathLst>
                <a:path w="76" h="148" extrusionOk="0">
                  <a:moveTo>
                    <a:pt x="0" y="148"/>
                  </a:moveTo>
                  <a:lnTo>
                    <a:pt x="0" y="0"/>
                  </a:lnTo>
                  <a:lnTo>
                    <a:pt x="17" y="0"/>
                  </a:lnTo>
                  <a:lnTo>
                    <a:pt x="17" y="131"/>
                  </a:lnTo>
                  <a:lnTo>
                    <a:pt x="76" y="131"/>
                  </a:lnTo>
                  <a:lnTo>
                    <a:pt x="76" y="148"/>
                  </a:lnTo>
                  <a:lnTo>
                    <a:pt x="0" y="14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5" name="Google Shape;445;g27106f2d7bd_1_88"/>
            <p:cNvSpPr/>
            <p:nvPr/>
          </p:nvSpPr>
          <p:spPr>
            <a:xfrm>
              <a:off x="3960" y="1238"/>
              <a:ext cx="90" cy="150"/>
            </a:xfrm>
            <a:custGeom>
              <a:avLst/>
              <a:gdLst/>
              <a:ahLst/>
              <a:cxnLst/>
              <a:rect l="l" t="t" r="r" b="b"/>
              <a:pathLst>
                <a:path w="38" h="63" extrusionOk="0">
                  <a:moveTo>
                    <a:pt x="0" y="0"/>
                  </a:moveTo>
                  <a:cubicBezTo>
                    <a:pt x="7" y="0"/>
                    <a:pt x="7" y="0"/>
                    <a:pt x="7" y="0"/>
                  </a:cubicBezTo>
                  <a:cubicBezTo>
                    <a:pt x="7" y="43"/>
                    <a:pt x="7" y="43"/>
                    <a:pt x="7" y="43"/>
                  </a:cubicBezTo>
                  <a:cubicBezTo>
                    <a:pt x="7" y="46"/>
                    <a:pt x="8" y="50"/>
                    <a:pt x="11" y="52"/>
                  </a:cubicBezTo>
                  <a:cubicBezTo>
                    <a:pt x="13" y="55"/>
                    <a:pt x="16" y="56"/>
                    <a:pt x="19" y="56"/>
                  </a:cubicBezTo>
                  <a:cubicBezTo>
                    <a:pt x="23" y="56"/>
                    <a:pt x="26" y="55"/>
                    <a:pt x="28" y="52"/>
                  </a:cubicBezTo>
                  <a:cubicBezTo>
                    <a:pt x="30" y="50"/>
                    <a:pt x="31" y="47"/>
                    <a:pt x="31" y="42"/>
                  </a:cubicBezTo>
                  <a:cubicBezTo>
                    <a:pt x="31" y="0"/>
                    <a:pt x="31" y="0"/>
                    <a:pt x="31" y="0"/>
                  </a:cubicBezTo>
                  <a:cubicBezTo>
                    <a:pt x="38" y="0"/>
                    <a:pt x="38" y="0"/>
                    <a:pt x="38" y="0"/>
                  </a:cubicBezTo>
                  <a:cubicBezTo>
                    <a:pt x="38" y="43"/>
                    <a:pt x="38" y="43"/>
                    <a:pt x="38" y="43"/>
                  </a:cubicBezTo>
                  <a:cubicBezTo>
                    <a:pt x="38" y="50"/>
                    <a:pt x="37" y="55"/>
                    <a:pt x="33" y="58"/>
                  </a:cubicBezTo>
                  <a:cubicBezTo>
                    <a:pt x="30" y="62"/>
                    <a:pt x="25" y="63"/>
                    <a:pt x="19" y="63"/>
                  </a:cubicBezTo>
                  <a:cubicBezTo>
                    <a:pt x="13" y="63"/>
                    <a:pt x="8" y="62"/>
                    <a:pt x="5" y="58"/>
                  </a:cubicBezTo>
                  <a:cubicBezTo>
                    <a:pt x="2" y="55"/>
                    <a:pt x="0" y="50"/>
                    <a:pt x="0" y="43"/>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6" name="Google Shape;446;g27106f2d7bd_1_88"/>
            <p:cNvSpPr/>
            <p:nvPr/>
          </p:nvSpPr>
          <p:spPr>
            <a:xfrm>
              <a:off x="4078" y="1238"/>
              <a:ext cx="90" cy="150"/>
            </a:xfrm>
            <a:custGeom>
              <a:avLst/>
              <a:gdLst/>
              <a:ahLst/>
              <a:cxnLst/>
              <a:rect l="l" t="t" r="r" b="b"/>
              <a:pathLst>
                <a:path w="90" h="150" extrusionOk="0">
                  <a:moveTo>
                    <a:pt x="83" y="150"/>
                  </a:moveTo>
                  <a:lnTo>
                    <a:pt x="17" y="41"/>
                  </a:lnTo>
                  <a:lnTo>
                    <a:pt x="17" y="148"/>
                  </a:lnTo>
                  <a:lnTo>
                    <a:pt x="0" y="148"/>
                  </a:lnTo>
                  <a:lnTo>
                    <a:pt x="0" y="0"/>
                  </a:lnTo>
                  <a:lnTo>
                    <a:pt x="7" y="0"/>
                  </a:lnTo>
                  <a:lnTo>
                    <a:pt x="71" y="103"/>
                  </a:lnTo>
                  <a:lnTo>
                    <a:pt x="71" y="0"/>
                  </a:lnTo>
                  <a:lnTo>
                    <a:pt x="90" y="0"/>
                  </a:lnTo>
                  <a:lnTo>
                    <a:pt x="90" y="150"/>
                  </a:lnTo>
                  <a:lnTo>
                    <a:pt x="83"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7" name="Google Shape;447;g27106f2d7bd_1_88"/>
            <p:cNvSpPr/>
            <p:nvPr/>
          </p:nvSpPr>
          <p:spPr>
            <a:xfrm>
              <a:off x="4197"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8" name="Google Shape;448;g27106f2d7bd_1_88"/>
            <p:cNvSpPr/>
            <p:nvPr/>
          </p:nvSpPr>
          <p:spPr>
            <a:xfrm>
              <a:off x="4232" y="1238"/>
              <a:ext cx="104" cy="150"/>
            </a:xfrm>
            <a:custGeom>
              <a:avLst/>
              <a:gdLst/>
              <a:ahLst/>
              <a:cxnLst/>
              <a:rect l="l" t="t" r="r" b="b"/>
              <a:pathLst>
                <a:path w="104" h="150" extrusionOk="0">
                  <a:moveTo>
                    <a:pt x="57" y="150"/>
                  </a:moveTo>
                  <a:lnTo>
                    <a:pt x="50" y="150"/>
                  </a:lnTo>
                  <a:lnTo>
                    <a:pt x="0" y="0"/>
                  </a:lnTo>
                  <a:lnTo>
                    <a:pt x="19" y="0"/>
                  </a:lnTo>
                  <a:lnTo>
                    <a:pt x="54" y="110"/>
                  </a:lnTo>
                  <a:lnTo>
                    <a:pt x="85" y="0"/>
                  </a:lnTo>
                  <a:lnTo>
                    <a:pt x="104" y="0"/>
                  </a:lnTo>
                  <a:lnTo>
                    <a:pt x="57" y="1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49" name="Google Shape;449;g27106f2d7bd_1_88"/>
            <p:cNvSpPr/>
            <p:nvPr/>
          </p:nvSpPr>
          <p:spPr>
            <a:xfrm>
              <a:off x="4350" y="1238"/>
              <a:ext cx="78" cy="148"/>
            </a:xfrm>
            <a:custGeom>
              <a:avLst/>
              <a:gdLst/>
              <a:ahLst/>
              <a:cxnLst/>
              <a:rect l="l" t="t" r="r" b="b"/>
              <a:pathLst>
                <a:path w="78" h="148" extrusionOk="0">
                  <a:moveTo>
                    <a:pt x="19" y="17"/>
                  </a:moveTo>
                  <a:lnTo>
                    <a:pt x="19" y="60"/>
                  </a:lnTo>
                  <a:lnTo>
                    <a:pt x="62" y="60"/>
                  </a:lnTo>
                  <a:lnTo>
                    <a:pt x="62" y="77"/>
                  </a:lnTo>
                  <a:lnTo>
                    <a:pt x="19" y="77"/>
                  </a:lnTo>
                  <a:lnTo>
                    <a:pt x="19" y="131"/>
                  </a:lnTo>
                  <a:lnTo>
                    <a:pt x="78" y="131"/>
                  </a:lnTo>
                  <a:lnTo>
                    <a:pt x="78" y="148"/>
                  </a:lnTo>
                  <a:lnTo>
                    <a:pt x="0" y="148"/>
                  </a:lnTo>
                  <a:lnTo>
                    <a:pt x="0" y="0"/>
                  </a:lnTo>
                  <a:lnTo>
                    <a:pt x="78" y="0"/>
                  </a:lnTo>
                  <a:lnTo>
                    <a:pt x="78" y="17"/>
                  </a:lnTo>
                  <a:lnTo>
                    <a:pt x="1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0" name="Google Shape;450;g27106f2d7bd_1_88"/>
            <p:cNvSpPr/>
            <p:nvPr/>
          </p:nvSpPr>
          <p:spPr>
            <a:xfrm>
              <a:off x="4450" y="1236"/>
              <a:ext cx="92" cy="150"/>
            </a:xfrm>
            <a:custGeom>
              <a:avLst/>
              <a:gdLst/>
              <a:ahLst/>
              <a:cxnLst/>
              <a:rect l="l" t="t" r="r" b="b"/>
              <a:pathLst>
                <a:path w="39" h="63" extrusionOk="0">
                  <a:moveTo>
                    <a:pt x="30" y="63"/>
                  </a:moveTo>
                  <a:cubicBezTo>
                    <a:pt x="15" y="36"/>
                    <a:pt x="15" y="36"/>
                    <a:pt x="15" y="36"/>
                  </a:cubicBezTo>
                  <a:cubicBezTo>
                    <a:pt x="14" y="36"/>
                    <a:pt x="11" y="36"/>
                    <a:pt x="8" y="36"/>
                  </a:cubicBezTo>
                  <a:cubicBezTo>
                    <a:pt x="8" y="63"/>
                    <a:pt x="8" y="63"/>
                    <a:pt x="8" y="63"/>
                  </a:cubicBezTo>
                  <a:cubicBezTo>
                    <a:pt x="0" y="63"/>
                    <a:pt x="0" y="63"/>
                    <a:pt x="0" y="63"/>
                  </a:cubicBezTo>
                  <a:cubicBezTo>
                    <a:pt x="0" y="1"/>
                    <a:pt x="0" y="1"/>
                    <a:pt x="0" y="1"/>
                  </a:cubicBezTo>
                  <a:cubicBezTo>
                    <a:pt x="0" y="1"/>
                    <a:pt x="2" y="1"/>
                    <a:pt x="6" y="0"/>
                  </a:cubicBezTo>
                  <a:cubicBezTo>
                    <a:pt x="9" y="0"/>
                    <a:pt x="12" y="0"/>
                    <a:pt x="14" y="0"/>
                  </a:cubicBezTo>
                  <a:cubicBezTo>
                    <a:pt x="27" y="0"/>
                    <a:pt x="34" y="6"/>
                    <a:pt x="34" y="18"/>
                  </a:cubicBezTo>
                  <a:cubicBezTo>
                    <a:pt x="34" y="22"/>
                    <a:pt x="33" y="26"/>
                    <a:pt x="30" y="29"/>
                  </a:cubicBezTo>
                  <a:cubicBezTo>
                    <a:pt x="28" y="32"/>
                    <a:pt x="26" y="34"/>
                    <a:pt x="23" y="35"/>
                  </a:cubicBezTo>
                  <a:cubicBezTo>
                    <a:pt x="39" y="63"/>
                    <a:pt x="39" y="63"/>
                    <a:pt x="39" y="63"/>
                  </a:cubicBezTo>
                  <a:lnTo>
                    <a:pt x="30" y="63"/>
                  </a:lnTo>
                  <a:close/>
                  <a:moveTo>
                    <a:pt x="8" y="8"/>
                  </a:moveTo>
                  <a:cubicBezTo>
                    <a:pt x="8" y="29"/>
                    <a:pt x="8" y="29"/>
                    <a:pt x="8" y="29"/>
                  </a:cubicBezTo>
                  <a:cubicBezTo>
                    <a:pt x="9" y="29"/>
                    <a:pt x="11" y="29"/>
                    <a:pt x="13" y="29"/>
                  </a:cubicBezTo>
                  <a:cubicBezTo>
                    <a:pt x="17" y="29"/>
                    <a:pt x="21" y="28"/>
                    <a:pt x="23" y="27"/>
                  </a:cubicBezTo>
                  <a:cubicBezTo>
                    <a:pt x="25" y="25"/>
                    <a:pt x="26" y="22"/>
                    <a:pt x="26" y="18"/>
                  </a:cubicBezTo>
                  <a:cubicBezTo>
                    <a:pt x="26" y="14"/>
                    <a:pt x="25" y="12"/>
                    <a:pt x="22" y="10"/>
                  </a:cubicBezTo>
                  <a:cubicBezTo>
                    <a:pt x="20" y="9"/>
                    <a:pt x="17" y="8"/>
                    <a:pt x="12" y="8"/>
                  </a:cubicBezTo>
                  <a:cubicBezTo>
                    <a:pt x="11" y="8"/>
                    <a:pt x="10" y="8"/>
                    <a:pt x="8"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1" name="Google Shape;451;g27106f2d7bd_1_88"/>
            <p:cNvSpPr/>
            <p:nvPr/>
          </p:nvSpPr>
          <p:spPr>
            <a:xfrm>
              <a:off x="4549" y="1236"/>
              <a:ext cx="73" cy="152"/>
            </a:xfrm>
            <a:custGeom>
              <a:avLst/>
              <a:gdLst/>
              <a:ahLst/>
              <a:cxnLst/>
              <a:rect l="l" t="t" r="r" b="b"/>
              <a:pathLst>
                <a:path w="31" h="64" extrusionOk="0">
                  <a:moveTo>
                    <a:pt x="0" y="61"/>
                  </a:moveTo>
                  <a:cubicBezTo>
                    <a:pt x="3" y="53"/>
                    <a:pt x="3" y="53"/>
                    <a:pt x="3" y="53"/>
                  </a:cubicBezTo>
                  <a:cubicBezTo>
                    <a:pt x="4" y="54"/>
                    <a:pt x="6" y="55"/>
                    <a:pt x="8" y="56"/>
                  </a:cubicBezTo>
                  <a:cubicBezTo>
                    <a:pt x="10" y="56"/>
                    <a:pt x="12" y="57"/>
                    <a:pt x="13" y="57"/>
                  </a:cubicBezTo>
                  <a:cubicBezTo>
                    <a:pt x="16" y="57"/>
                    <a:pt x="19" y="56"/>
                    <a:pt x="21" y="54"/>
                  </a:cubicBezTo>
                  <a:cubicBezTo>
                    <a:pt x="22" y="52"/>
                    <a:pt x="23" y="50"/>
                    <a:pt x="23" y="47"/>
                  </a:cubicBezTo>
                  <a:cubicBezTo>
                    <a:pt x="23" y="45"/>
                    <a:pt x="23" y="43"/>
                    <a:pt x="22" y="41"/>
                  </a:cubicBezTo>
                  <a:cubicBezTo>
                    <a:pt x="21" y="39"/>
                    <a:pt x="18" y="37"/>
                    <a:pt x="14" y="35"/>
                  </a:cubicBezTo>
                  <a:cubicBezTo>
                    <a:pt x="10" y="33"/>
                    <a:pt x="10" y="33"/>
                    <a:pt x="10" y="33"/>
                  </a:cubicBezTo>
                  <a:cubicBezTo>
                    <a:pt x="6" y="31"/>
                    <a:pt x="3" y="29"/>
                    <a:pt x="2" y="26"/>
                  </a:cubicBezTo>
                  <a:cubicBezTo>
                    <a:pt x="0" y="23"/>
                    <a:pt x="0" y="20"/>
                    <a:pt x="0" y="16"/>
                  </a:cubicBezTo>
                  <a:cubicBezTo>
                    <a:pt x="0" y="11"/>
                    <a:pt x="1" y="7"/>
                    <a:pt x="4" y="4"/>
                  </a:cubicBezTo>
                  <a:cubicBezTo>
                    <a:pt x="7" y="1"/>
                    <a:pt x="11" y="0"/>
                    <a:pt x="15" y="0"/>
                  </a:cubicBezTo>
                  <a:cubicBezTo>
                    <a:pt x="21" y="0"/>
                    <a:pt x="26" y="1"/>
                    <a:pt x="28" y="3"/>
                  </a:cubicBezTo>
                  <a:cubicBezTo>
                    <a:pt x="26" y="10"/>
                    <a:pt x="26" y="10"/>
                    <a:pt x="26" y="10"/>
                  </a:cubicBezTo>
                  <a:cubicBezTo>
                    <a:pt x="25" y="10"/>
                    <a:pt x="23" y="9"/>
                    <a:pt x="21" y="8"/>
                  </a:cubicBezTo>
                  <a:cubicBezTo>
                    <a:pt x="19" y="7"/>
                    <a:pt x="17" y="7"/>
                    <a:pt x="15" y="7"/>
                  </a:cubicBezTo>
                  <a:cubicBezTo>
                    <a:pt x="13" y="7"/>
                    <a:pt x="11" y="8"/>
                    <a:pt x="9" y="9"/>
                  </a:cubicBezTo>
                  <a:cubicBezTo>
                    <a:pt x="8" y="11"/>
                    <a:pt x="7" y="13"/>
                    <a:pt x="7" y="16"/>
                  </a:cubicBezTo>
                  <a:cubicBezTo>
                    <a:pt x="7" y="17"/>
                    <a:pt x="8" y="19"/>
                    <a:pt x="8" y="20"/>
                  </a:cubicBezTo>
                  <a:cubicBezTo>
                    <a:pt x="9" y="21"/>
                    <a:pt x="9" y="23"/>
                    <a:pt x="10" y="23"/>
                  </a:cubicBezTo>
                  <a:cubicBezTo>
                    <a:pt x="11" y="24"/>
                    <a:pt x="13" y="26"/>
                    <a:pt x="16" y="27"/>
                  </a:cubicBezTo>
                  <a:cubicBezTo>
                    <a:pt x="21" y="30"/>
                    <a:pt x="21" y="30"/>
                    <a:pt x="21" y="30"/>
                  </a:cubicBezTo>
                  <a:cubicBezTo>
                    <a:pt x="24" y="32"/>
                    <a:pt x="27" y="34"/>
                    <a:pt x="28" y="37"/>
                  </a:cubicBezTo>
                  <a:cubicBezTo>
                    <a:pt x="30" y="40"/>
                    <a:pt x="31" y="43"/>
                    <a:pt x="31" y="48"/>
                  </a:cubicBezTo>
                  <a:cubicBezTo>
                    <a:pt x="31" y="52"/>
                    <a:pt x="29" y="56"/>
                    <a:pt x="26" y="60"/>
                  </a:cubicBezTo>
                  <a:cubicBezTo>
                    <a:pt x="22" y="63"/>
                    <a:pt x="18" y="64"/>
                    <a:pt x="12" y="64"/>
                  </a:cubicBezTo>
                  <a:cubicBezTo>
                    <a:pt x="8" y="64"/>
                    <a:pt x="3" y="63"/>
                    <a:pt x="0" y="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2" name="Google Shape;452;g27106f2d7bd_1_88"/>
            <p:cNvSpPr/>
            <p:nvPr/>
          </p:nvSpPr>
          <p:spPr>
            <a:xfrm>
              <a:off x="4646" y="12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3" name="Google Shape;453;g27106f2d7bd_1_88"/>
            <p:cNvSpPr/>
            <p:nvPr/>
          </p:nvSpPr>
          <p:spPr>
            <a:xfrm>
              <a:off x="4682" y="1238"/>
              <a:ext cx="101" cy="148"/>
            </a:xfrm>
            <a:custGeom>
              <a:avLst/>
              <a:gdLst/>
              <a:ahLst/>
              <a:cxnLst/>
              <a:rect l="l" t="t" r="r" b="b"/>
              <a:pathLst>
                <a:path w="101" h="148" extrusionOk="0">
                  <a:moveTo>
                    <a:pt x="59" y="17"/>
                  </a:moveTo>
                  <a:lnTo>
                    <a:pt x="59" y="148"/>
                  </a:lnTo>
                  <a:lnTo>
                    <a:pt x="40" y="148"/>
                  </a:lnTo>
                  <a:lnTo>
                    <a:pt x="40" y="17"/>
                  </a:lnTo>
                  <a:lnTo>
                    <a:pt x="0" y="17"/>
                  </a:lnTo>
                  <a:lnTo>
                    <a:pt x="0" y="0"/>
                  </a:lnTo>
                  <a:lnTo>
                    <a:pt x="101" y="0"/>
                  </a:lnTo>
                  <a:lnTo>
                    <a:pt x="101" y="17"/>
                  </a:lnTo>
                  <a:lnTo>
                    <a:pt x="59" y="1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4" name="Google Shape;454;g27106f2d7bd_1_88"/>
            <p:cNvSpPr/>
            <p:nvPr/>
          </p:nvSpPr>
          <p:spPr>
            <a:xfrm>
              <a:off x="4786" y="1238"/>
              <a:ext cx="102" cy="148"/>
            </a:xfrm>
            <a:custGeom>
              <a:avLst/>
              <a:gdLst/>
              <a:ahLst/>
              <a:cxnLst/>
              <a:rect l="l" t="t" r="r" b="b"/>
              <a:pathLst>
                <a:path w="102" h="148" extrusionOk="0">
                  <a:moveTo>
                    <a:pt x="61" y="81"/>
                  </a:moveTo>
                  <a:lnTo>
                    <a:pt x="61" y="148"/>
                  </a:lnTo>
                  <a:lnTo>
                    <a:pt x="42" y="148"/>
                  </a:lnTo>
                  <a:lnTo>
                    <a:pt x="42" y="81"/>
                  </a:lnTo>
                  <a:lnTo>
                    <a:pt x="0" y="0"/>
                  </a:lnTo>
                  <a:lnTo>
                    <a:pt x="19" y="0"/>
                  </a:lnTo>
                  <a:lnTo>
                    <a:pt x="52" y="65"/>
                  </a:lnTo>
                  <a:lnTo>
                    <a:pt x="83" y="0"/>
                  </a:lnTo>
                  <a:lnTo>
                    <a:pt x="102" y="0"/>
                  </a:lnTo>
                  <a:lnTo>
                    <a:pt x="61"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5" name="Google Shape;455;g27106f2d7bd_1_88"/>
            <p:cNvSpPr/>
            <p:nvPr/>
          </p:nvSpPr>
          <p:spPr>
            <a:xfrm>
              <a:off x="2923" y="715"/>
              <a:ext cx="429" cy="476"/>
            </a:xfrm>
            <a:custGeom>
              <a:avLst/>
              <a:gdLst/>
              <a:ahLst/>
              <a:cxnLst/>
              <a:rect l="l" t="t" r="r" b="b"/>
              <a:pathLst>
                <a:path w="181" h="200" extrusionOk="0">
                  <a:moveTo>
                    <a:pt x="104" y="70"/>
                  </a:moveTo>
                  <a:cubicBezTo>
                    <a:pt x="167" y="70"/>
                    <a:pt x="167" y="70"/>
                    <a:pt x="167" y="70"/>
                  </a:cubicBezTo>
                  <a:cubicBezTo>
                    <a:pt x="167" y="47"/>
                    <a:pt x="167" y="47"/>
                    <a:pt x="167" y="47"/>
                  </a:cubicBezTo>
                  <a:cubicBezTo>
                    <a:pt x="44" y="47"/>
                    <a:pt x="44" y="47"/>
                    <a:pt x="44" y="47"/>
                  </a:cubicBezTo>
                  <a:cubicBezTo>
                    <a:pt x="44" y="24"/>
                    <a:pt x="44" y="24"/>
                    <a:pt x="44" y="24"/>
                  </a:cubicBezTo>
                  <a:cubicBezTo>
                    <a:pt x="165" y="24"/>
                    <a:pt x="165" y="24"/>
                    <a:pt x="165" y="24"/>
                  </a:cubicBezTo>
                  <a:cubicBezTo>
                    <a:pt x="165" y="0"/>
                    <a:pt x="165" y="0"/>
                    <a:pt x="165" y="0"/>
                  </a:cubicBezTo>
                  <a:cubicBezTo>
                    <a:pt x="19" y="0"/>
                    <a:pt x="19" y="0"/>
                    <a:pt x="19" y="0"/>
                  </a:cubicBezTo>
                  <a:cubicBezTo>
                    <a:pt x="19" y="70"/>
                    <a:pt x="19" y="70"/>
                    <a:pt x="19" y="70"/>
                  </a:cubicBezTo>
                  <a:cubicBezTo>
                    <a:pt x="80" y="70"/>
                    <a:pt x="80" y="70"/>
                    <a:pt x="80" y="70"/>
                  </a:cubicBezTo>
                  <a:cubicBezTo>
                    <a:pt x="80" y="93"/>
                    <a:pt x="80" y="93"/>
                    <a:pt x="80" y="93"/>
                  </a:cubicBezTo>
                  <a:cubicBezTo>
                    <a:pt x="0" y="93"/>
                    <a:pt x="0" y="93"/>
                    <a:pt x="0" y="93"/>
                  </a:cubicBezTo>
                  <a:cubicBezTo>
                    <a:pt x="0" y="116"/>
                    <a:pt x="0" y="116"/>
                    <a:pt x="0" y="116"/>
                  </a:cubicBezTo>
                  <a:cubicBezTo>
                    <a:pt x="56" y="116"/>
                    <a:pt x="56" y="116"/>
                    <a:pt x="56" y="116"/>
                  </a:cubicBezTo>
                  <a:cubicBezTo>
                    <a:pt x="47" y="125"/>
                    <a:pt x="42" y="137"/>
                    <a:pt x="42" y="151"/>
                  </a:cubicBezTo>
                  <a:cubicBezTo>
                    <a:pt x="42" y="178"/>
                    <a:pt x="64" y="200"/>
                    <a:pt x="91" y="200"/>
                  </a:cubicBezTo>
                  <a:cubicBezTo>
                    <a:pt x="118" y="200"/>
                    <a:pt x="140" y="178"/>
                    <a:pt x="140" y="151"/>
                  </a:cubicBezTo>
                  <a:cubicBezTo>
                    <a:pt x="140" y="137"/>
                    <a:pt x="135" y="125"/>
                    <a:pt x="126" y="116"/>
                  </a:cubicBezTo>
                  <a:cubicBezTo>
                    <a:pt x="181" y="116"/>
                    <a:pt x="181" y="116"/>
                    <a:pt x="181" y="116"/>
                  </a:cubicBezTo>
                  <a:cubicBezTo>
                    <a:pt x="181" y="93"/>
                    <a:pt x="181" y="93"/>
                    <a:pt x="181" y="93"/>
                  </a:cubicBezTo>
                  <a:cubicBezTo>
                    <a:pt x="104" y="93"/>
                    <a:pt x="104" y="93"/>
                    <a:pt x="104" y="93"/>
                  </a:cubicBezTo>
                  <a:lnTo>
                    <a:pt x="104" y="70"/>
                  </a:lnTo>
                  <a:close/>
                  <a:moveTo>
                    <a:pt x="115" y="151"/>
                  </a:moveTo>
                  <a:cubicBezTo>
                    <a:pt x="115" y="164"/>
                    <a:pt x="104" y="175"/>
                    <a:pt x="91" y="175"/>
                  </a:cubicBezTo>
                  <a:cubicBezTo>
                    <a:pt x="78" y="175"/>
                    <a:pt x="68" y="164"/>
                    <a:pt x="68" y="151"/>
                  </a:cubicBezTo>
                  <a:cubicBezTo>
                    <a:pt x="68" y="138"/>
                    <a:pt x="78" y="127"/>
                    <a:pt x="91" y="127"/>
                  </a:cubicBezTo>
                  <a:cubicBezTo>
                    <a:pt x="104" y="127"/>
                    <a:pt x="115" y="138"/>
                    <a:pt x="115" y="1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6" name="Google Shape;456;g27106f2d7bd_1_88"/>
            <p:cNvSpPr/>
            <p:nvPr/>
          </p:nvSpPr>
          <p:spPr>
            <a:xfrm>
              <a:off x="2715" y="715"/>
              <a:ext cx="118" cy="216"/>
            </a:xfrm>
            <a:custGeom>
              <a:avLst/>
              <a:gdLst/>
              <a:ahLst/>
              <a:cxnLst/>
              <a:rect l="l" t="t" r="r" b="b"/>
              <a:pathLst>
                <a:path w="118" h="216" extrusionOk="0">
                  <a:moveTo>
                    <a:pt x="0" y="216"/>
                  </a:moveTo>
                  <a:lnTo>
                    <a:pt x="57" y="216"/>
                  </a:lnTo>
                  <a:lnTo>
                    <a:pt x="57" y="57"/>
                  </a:lnTo>
                  <a:lnTo>
                    <a:pt x="118" y="57"/>
                  </a:lnTo>
                  <a:lnTo>
                    <a:pt x="118" y="0"/>
                  </a:lnTo>
                  <a:lnTo>
                    <a:pt x="0" y="0"/>
                  </a:lnTo>
                  <a:lnTo>
                    <a:pt x="0"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7" name="Google Shape;457;g27106f2d7bd_1_88"/>
            <p:cNvSpPr/>
            <p:nvPr/>
          </p:nvSpPr>
          <p:spPr>
            <a:xfrm>
              <a:off x="2400" y="950"/>
              <a:ext cx="412" cy="122"/>
            </a:xfrm>
            <a:custGeom>
              <a:avLst/>
              <a:gdLst/>
              <a:ahLst/>
              <a:cxnLst/>
              <a:rect l="l" t="t" r="r" b="b"/>
              <a:pathLst>
                <a:path w="412" h="122" extrusionOk="0">
                  <a:moveTo>
                    <a:pt x="57" y="0"/>
                  </a:moveTo>
                  <a:lnTo>
                    <a:pt x="0" y="0"/>
                  </a:lnTo>
                  <a:lnTo>
                    <a:pt x="0" y="122"/>
                  </a:lnTo>
                  <a:lnTo>
                    <a:pt x="412" y="122"/>
                  </a:lnTo>
                  <a:lnTo>
                    <a:pt x="412" y="65"/>
                  </a:lnTo>
                  <a:lnTo>
                    <a:pt x="57" y="65"/>
                  </a:lnTo>
                  <a:lnTo>
                    <a:pt x="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8" name="Google Shape;458;g27106f2d7bd_1_88"/>
            <p:cNvSpPr/>
            <p:nvPr/>
          </p:nvSpPr>
          <p:spPr>
            <a:xfrm>
              <a:off x="3976" y="715"/>
              <a:ext cx="441" cy="383"/>
            </a:xfrm>
            <a:custGeom>
              <a:avLst/>
              <a:gdLst/>
              <a:ahLst/>
              <a:cxnLst/>
              <a:rect l="l" t="t" r="r" b="b"/>
              <a:pathLst>
                <a:path w="441" h="383" extrusionOk="0">
                  <a:moveTo>
                    <a:pt x="322" y="262"/>
                  </a:moveTo>
                  <a:lnTo>
                    <a:pt x="0" y="262"/>
                  </a:lnTo>
                  <a:lnTo>
                    <a:pt x="0" y="319"/>
                  </a:lnTo>
                  <a:lnTo>
                    <a:pt x="322" y="319"/>
                  </a:lnTo>
                  <a:lnTo>
                    <a:pt x="322" y="383"/>
                  </a:lnTo>
                  <a:lnTo>
                    <a:pt x="379" y="383"/>
                  </a:lnTo>
                  <a:lnTo>
                    <a:pt x="379" y="57"/>
                  </a:lnTo>
                  <a:lnTo>
                    <a:pt x="441" y="57"/>
                  </a:lnTo>
                  <a:lnTo>
                    <a:pt x="441" y="0"/>
                  </a:lnTo>
                  <a:lnTo>
                    <a:pt x="322" y="0"/>
                  </a:lnTo>
                  <a:lnTo>
                    <a:pt x="322" y="26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59" name="Google Shape;459;g27106f2d7bd_1_88"/>
            <p:cNvSpPr/>
            <p:nvPr/>
          </p:nvSpPr>
          <p:spPr>
            <a:xfrm>
              <a:off x="4469" y="715"/>
              <a:ext cx="392" cy="319"/>
            </a:xfrm>
            <a:custGeom>
              <a:avLst/>
              <a:gdLst/>
              <a:ahLst/>
              <a:cxnLst/>
              <a:rect l="l" t="t" r="r" b="b"/>
              <a:pathLst>
                <a:path w="392" h="319" extrusionOk="0">
                  <a:moveTo>
                    <a:pt x="75" y="0"/>
                  </a:moveTo>
                  <a:lnTo>
                    <a:pt x="75" y="57"/>
                  </a:lnTo>
                  <a:lnTo>
                    <a:pt x="336" y="57"/>
                  </a:lnTo>
                  <a:lnTo>
                    <a:pt x="336" y="262"/>
                  </a:lnTo>
                  <a:lnTo>
                    <a:pt x="246" y="262"/>
                  </a:lnTo>
                  <a:lnTo>
                    <a:pt x="246" y="166"/>
                  </a:lnTo>
                  <a:lnTo>
                    <a:pt x="189" y="166"/>
                  </a:lnTo>
                  <a:lnTo>
                    <a:pt x="189" y="262"/>
                  </a:lnTo>
                  <a:lnTo>
                    <a:pt x="142" y="262"/>
                  </a:lnTo>
                  <a:lnTo>
                    <a:pt x="142" y="166"/>
                  </a:lnTo>
                  <a:lnTo>
                    <a:pt x="85" y="166"/>
                  </a:lnTo>
                  <a:lnTo>
                    <a:pt x="85" y="262"/>
                  </a:lnTo>
                  <a:lnTo>
                    <a:pt x="0" y="262"/>
                  </a:lnTo>
                  <a:lnTo>
                    <a:pt x="0" y="319"/>
                  </a:lnTo>
                  <a:lnTo>
                    <a:pt x="392" y="319"/>
                  </a:lnTo>
                  <a:lnTo>
                    <a:pt x="392" y="0"/>
                  </a:lnTo>
                  <a:lnTo>
                    <a:pt x="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60" name="Google Shape;460;g27106f2d7bd_1_88"/>
            <p:cNvSpPr/>
            <p:nvPr/>
          </p:nvSpPr>
          <p:spPr>
            <a:xfrm>
              <a:off x="3475" y="715"/>
              <a:ext cx="383" cy="385"/>
            </a:xfrm>
            <a:custGeom>
              <a:avLst/>
              <a:gdLst/>
              <a:ahLst/>
              <a:cxnLst/>
              <a:rect l="l" t="t" r="r" b="b"/>
              <a:pathLst>
                <a:path w="383" h="385" extrusionOk="0">
                  <a:moveTo>
                    <a:pt x="217" y="216"/>
                  </a:moveTo>
                  <a:lnTo>
                    <a:pt x="57" y="216"/>
                  </a:lnTo>
                  <a:lnTo>
                    <a:pt x="57" y="57"/>
                  </a:lnTo>
                  <a:lnTo>
                    <a:pt x="161" y="57"/>
                  </a:lnTo>
                  <a:lnTo>
                    <a:pt x="161" y="0"/>
                  </a:lnTo>
                  <a:lnTo>
                    <a:pt x="0" y="0"/>
                  </a:lnTo>
                  <a:lnTo>
                    <a:pt x="0" y="273"/>
                  </a:lnTo>
                  <a:lnTo>
                    <a:pt x="217" y="273"/>
                  </a:lnTo>
                  <a:lnTo>
                    <a:pt x="217" y="385"/>
                  </a:lnTo>
                  <a:lnTo>
                    <a:pt x="274" y="385"/>
                  </a:lnTo>
                  <a:lnTo>
                    <a:pt x="274" y="57"/>
                  </a:lnTo>
                  <a:lnTo>
                    <a:pt x="326" y="57"/>
                  </a:lnTo>
                  <a:lnTo>
                    <a:pt x="326" y="385"/>
                  </a:lnTo>
                  <a:lnTo>
                    <a:pt x="383" y="385"/>
                  </a:lnTo>
                  <a:lnTo>
                    <a:pt x="383" y="0"/>
                  </a:lnTo>
                  <a:lnTo>
                    <a:pt x="217" y="0"/>
                  </a:lnTo>
                  <a:lnTo>
                    <a:pt x="217" y="2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61" name="Google Shape;461;g27106f2d7bd_1_88"/>
            <p:cNvSpPr/>
            <p:nvPr/>
          </p:nvSpPr>
          <p:spPr>
            <a:xfrm>
              <a:off x="2400" y="655"/>
              <a:ext cx="251" cy="288"/>
            </a:xfrm>
            <a:custGeom>
              <a:avLst/>
              <a:gdLst/>
              <a:ahLst/>
              <a:cxnLst/>
              <a:rect l="l" t="t" r="r" b="b"/>
              <a:pathLst>
                <a:path w="106" h="121" extrusionOk="0">
                  <a:moveTo>
                    <a:pt x="10" y="79"/>
                  </a:moveTo>
                  <a:cubicBezTo>
                    <a:pt x="10" y="102"/>
                    <a:pt x="29" y="121"/>
                    <a:pt x="52" y="121"/>
                  </a:cubicBezTo>
                  <a:cubicBezTo>
                    <a:pt x="75"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sp>
          <p:nvSpPr>
            <p:cNvPr id="462" name="Google Shape;462;g27106f2d7bd_1_88"/>
            <p:cNvSpPr/>
            <p:nvPr/>
          </p:nvSpPr>
          <p:spPr>
            <a:xfrm>
              <a:off x="3988" y="655"/>
              <a:ext cx="251" cy="288"/>
            </a:xfrm>
            <a:custGeom>
              <a:avLst/>
              <a:gdLst/>
              <a:ahLst/>
              <a:cxnLst/>
              <a:rect l="l" t="t" r="r" b="b"/>
              <a:pathLst>
                <a:path w="106" h="121" extrusionOk="0">
                  <a:moveTo>
                    <a:pt x="10" y="79"/>
                  </a:moveTo>
                  <a:cubicBezTo>
                    <a:pt x="10" y="102"/>
                    <a:pt x="29" y="121"/>
                    <a:pt x="52" y="121"/>
                  </a:cubicBezTo>
                  <a:cubicBezTo>
                    <a:pt x="74" y="121"/>
                    <a:pt x="93" y="102"/>
                    <a:pt x="93" y="79"/>
                  </a:cubicBezTo>
                  <a:cubicBezTo>
                    <a:pt x="93" y="67"/>
                    <a:pt x="88" y="57"/>
                    <a:pt x="80" y="49"/>
                  </a:cubicBezTo>
                  <a:cubicBezTo>
                    <a:pt x="106" y="49"/>
                    <a:pt x="106" y="49"/>
                    <a:pt x="106" y="49"/>
                  </a:cubicBezTo>
                  <a:cubicBezTo>
                    <a:pt x="106" y="25"/>
                    <a:pt x="106" y="25"/>
                    <a:pt x="106" y="25"/>
                  </a:cubicBezTo>
                  <a:cubicBezTo>
                    <a:pt x="64" y="25"/>
                    <a:pt x="64" y="25"/>
                    <a:pt x="64" y="25"/>
                  </a:cubicBezTo>
                  <a:cubicBezTo>
                    <a:pt x="64" y="0"/>
                    <a:pt x="64" y="0"/>
                    <a:pt x="64" y="0"/>
                  </a:cubicBezTo>
                  <a:cubicBezTo>
                    <a:pt x="40" y="0"/>
                    <a:pt x="40" y="0"/>
                    <a:pt x="40" y="0"/>
                  </a:cubicBezTo>
                  <a:cubicBezTo>
                    <a:pt x="40" y="25"/>
                    <a:pt x="40" y="25"/>
                    <a:pt x="40" y="25"/>
                  </a:cubicBezTo>
                  <a:cubicBezTo>
                    <a:pt x="0" y="25"/>
                    <a:pt x="0" y="25"/>
                    <a:pt x="0" y="25"/>
                  </a:cubicBezTo>
                  <a:cubicBezTo>
                    <a:pt x="0" y="49"/>
                    <a:pt x="0" y="49"/>
                    <a:pt x="0" y="49"/>
                  </a:cubicBezTo>
                  <a:cubicBezTo>
                    <a:pt x="24" y="49"/>
                    <a:pt x="24" y="49"/>
                    <a:pt x="24" y="49"/>
                  </a:cubicBezTo>
                  <a:cubicBezTo>
                    <a:pt x="16" y="57"/>
                    <a:pt x="10" y="67"/>
                    <a:pt x="10" y="79"/>
                  </a:cubicBezTo>
                  <a:close/>
                  <a:moveTo>
                    <a:pt x="52" y="98"/>
                  </a:moveTo>
                  <a:cubicBezTo>
                    <a:pt x="42" y="98"/>
                    <a:pt x="33" y="89"/>
                    <a:pt x="33" y="79"/>
                  </a:cubicBezTo>
                  <a:cubicBezTo>
                    <a:pt x="33" y="69"/>
                    <a:pt x="42" y="61"/>
                    <a:pt x="52" y="61"/>
                  </a:cubicBezTo>
                  <a:cubicBezTo>
                    <a:pt x="62" y="61"/>
                    <a:pt x="70" y="69"/>
                    <a:pt x="70" y="79"/>
                  </a:cubicBezTo>
                  <a:cubicBezTo>
                    <a:pt x="70" y="89"/>
                    <a:pt x="62" y="98"/>
                    <a:pt x="52"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Calibri"/>
                <a:buNone/>
              </a:pPr>
              <a:endParaRPr sz="1800" b="0" i="0" u="none" strike="noStrike" cap="none">
                <a:solidFill>
                  <a:srgbClr val="000000"/>
                </a:solidFill>
                <a:latin typeface="Malgun Gothic"/>
                <a:ea typeface="Malgun Gothic"/>
                <a:cs typeface="Malgun Gothic"/>
                <a:sym typeface="Malgun Gothic"/>
              </a:endParaRPr>
            </a:p>
          </p:txBody>
        </p:sp>
      </p:grpSp>
      <p:pic>
        <p:nvPicPr>
          <p:cNvPr id="5128" name="Picture 8" descr="Free Buildings Skyscraper photo and picture">
            <a:extLst>
              <a:ext uri="{FF2B5EF4-FFF2-40B4-BE49-F238E27FC236}">
                <a16:creationId xmlns:a16="http://schemas.microsoft.com/office/drawing/2014/main" id="{7F716292-9510-25DA-9427-2B6D79761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7" y="0"/>
            <a:ext cx="4570413"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p:nvPr/>
        </p:nvSpPr>
        <p:spPr>
          <a:xfrm>
            <a:off x="8488302" y="2520323"/>
            <a:ext cx="1897922" cy="1817349"/>
          </a:xfrm>
          <a:prstGeom prst="roundRect">
            <a:avLst>
              <a:gd name="adj" fmla="val 22381"/>
            </a:avLst>
          </a:prstGeom>
          <a:solidFill>
            <a:schemeClr val="accent4"/>
          </a:solidFill>
          <a:ln>
            <a:noFill/>
          </a:ln>
        </p:spPr>
        <p:txBody>
          <a:bodyPr spcFirstLastPara="1" wrap="square" lIns="91425" tIns="45700" rIns="91425" bIns="45700" anchor="ctr" anchorCtr="0">
            <a:noAutofit/>
          </a:bodyPr>
          <a:lstStyle/>
          <a:p>
            <a:pPr algn="ctr"/>
            <a:r>
              <a:rPr lang="en" altLang="ko-KR" sz="1800" dirty="0">
                <a:solidFill>
                  <a:schemeClr val="dk1"/>
                </a:solidFill>
              </a:rPr>
              <a:t>Short-term rental</a:t>
            </a:r>
            <a:r>
              <a:rPr lang="en" altLang="ko-KR" sz="2400" b="1" u="sng" dirty="0">
                <a:solidFill>
                  <a:srgbClr val="0000FF"/>
                </a:solidFill>
              </a:rPr>
              <a:t> regulation</a:t>
            </a:r>
            <a:endParaRPr lang="en" sz="1800" dirty="0">
              <a:solidFill>
                <a:schemeClr val="dk1"/>
              </a:solidFill>
              <a:latin typeface="Arial"/>
              <a:ea typeface="Arial"/>
              <a:cs typeface="Arial"/>
              <a:sym typeface="Arial"/>
            </a:endParaRPr>
          </a:p>
        </p:txBody>
      </p:sp>
      <p:sp>
        <p:nvSpPr>
          <p:cNvPr id="161" name="Google Shape;161;p8"/>
          <p:cNvSpPr/>
          <p:nvPr/>
        </p:nvSpPr>
        <p:spPr>
          <a:xfrm>
            <a:off x="3674885" y="2520325"/>
            <a:ext cx="1897922" cy="1817349"/>
          </a:xfrm>
          <a:prstGeom prst="roundRect">
            <a:avLst>
              <a:gd name="adj" fmla="val 22381"/>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8"/>
          <p:cNvSpPr/>
          <p:nvPr/>
        </p:nvSpPr>
        <p:spPr>
          <a:xfrm>
            <a:off x="6101813" y="2520325"/>
            <a:ext cx="1897922" cy="1817349"/>
          </a:xfrm>
          <a:prstGeom prst="roundRect">
            <a:avLst>
              <a:gd name="adj" fmla="val 22381"/>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8"/>
          <p:cNvSpPr/>
          <p:nvPr/>
        </p:nvSpPr>
        <p:spPr>
          <a:xfrm>
            <a:off x="0" y="0"/>
            <a:ext cx="712269" cy="712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8"/>
          <p:cNvSpPr txBox="1"/>
          <p:nvPr/>
        </p:nvSpPr>
        <p:spPr>
          <a:xfrm flipH="1">
            <a:off x="758000" y="609350"/>
            <a:ext cx="115977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rgbClr val="0D0D0D"/>
                </a:solidFill>
                <a:highlight>
                  <a:srgbClr val="FFFFFF"/>
                </a:highlight>
                <a:latin typeface="Gothic A1"/>
                <a:ea typeface="Gothic A1"/>
                <a:cs typeface="Gothic A1"/>
                <a:sym typeface="Gothic A1"/>
              </a:rPr>
              <a:t>In reality</a:t>
            </a:r>
            <a:endParaRPr sz="3000" dirty="0">
              <a:solidFill>
                <a:schemeClr val="dk1"/>
              </a:solidFill>
              <a:latin typeface="Gothic A1"/>
              <a:ea typeface="Gothic A1"/>
              <a:cs typeface="Gothic A1"/>
              <a:sym typeface="Gothic A1"/>
            </a:endParaRPr>
          </a:p>
        </p:txBody>
      </p:sp>
      <p:sp>
        <p:nvSpPr>
          <p:cNvPr id="166" name="Google Shape;166;p8"/>
          <p:cNvSpPr/>
          <p:nvPr/>
        </p:nvSpPr>
        <p:spPr>
          <a:xfrm>
            <a:off x="1264849" y="2520324"/>
            <a:ext cx="1897922" cy="1817349"/>
          </a:xfrm>
          <a:prstGeom prst="roundRect">
            <a:avLst>
              <a:gd name="adj" fmla="val 22381"/>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8"/>
          <p:cNvSpPr txBox="1"/>
          <p:nvPr/>
        </p:nvSpPr>
        <p:spPr>
          <a:xfrm>
            <a:off x="1606635" y="3080061"/>
            <a:ext cx="11454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1" u="sng" dirty="0">
                <a:solidFill>
                  <a:srgbClr val="0000FF"/>
                </a:solidFill>
                <a:latin typeface="Gothic A1"/>
                <a:ea typeface="Gothic A1"/>
                <a:cs typeface="Gothic A1"/>
                <a:sym typeface="Gothic A1"/>
              </a:rPr>
              <a:t>High Price</a:t>
            </a:r>
          </a:p>
          <a:p>
            <a:pPr marL="0" marR="0" lvl="0" indent="0" algn="ctr" rtl="0">
              <a:spcBef>
                <a:spcPts val="0"/>
              </a:spcBef>
              <a:spcAft>
                <a:spcPts val="0"/>
              </a:spcAft>
              <a:buNone/>
            </a:pPr>
            <a:endParaRPr lang="en" sz="1200" b="1" dirty="0">
              <a:solidFill>
                <a:schemeClr val="dk1"/>
              </a:solidFill>
              <a:latin typeface="Gothic A1"/>
              <a:ea typeface="Gothic A1"/>
              <a:cs typeface="Gothic A1"/>
              <a:sym typeface="Gothic A1"/>
            </a:endParaRPr>
          </a:p>
        </p:txBody>
      </p:sp>
      <p:sp>
        <p:nvSpPr>
          <p:cNvPr id="168" name="Google Shape;168;p8"/>
          <p:cNvSpPr txBox="1"/>
          <p:nvPr/>
        </p:nvSpPr>
        <p:spPr>
          <a:xfrm>
            <a:off x="3865677" y="3008137"/>
            <a:ext cx="160590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1800" b="1" dirty="0">
                <a:solidFill>
                  <a:srgbClr val="0000FF"/>
                </a:solidFill>
                <a:latin typeface="Gothic A1"/>
                <a:ea typeface="Gothic A1"/>
                <a:cs typeface="Gothic A1"/>
                <a:sym typeface="Gothic A1"/>
              </a:rPr>
              <a:t>The burden of housing expenses</a:t>
            </a:r>
            <a:endParaRPr lang="en-US" sz="1800" b="1" dirty="0">
              <a:solidFill>
                <a:srgbClr val="0000FF"/>
              </a:solidFill>
              <a:latin typeface="Gothic A1"/>
              <a:ea typeface="Gothic A1"/>
              <a:cs typeface="Gothic A1"/>
              <a:sym typeface="Gothic A1"/>
            </a:endParaRPr>
          </a:p>
        </p:txBody>
      </p:sp>
      <p:sp>
        <p:nvSpPr>
          <p:cNvPr id="169" name="Google Shape;169;p8"/>
          <p:cNvSpPr txBox="1"/>
          <p:nvPr/>
        </p:nvSpPr>
        <p:spPr>
          <a:xfrm>
            <a:off x="6452315" y="2973083"/>
            <a:ext cx="1197735"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1800" b="1" dirty="0">
                <a:solidFill>
                  <a:srgbClr val="0000FF"/>
                </a:solidFill>
                <a:latin typeface="Gothic A1"/>
                <a:ea typeface="Gothic A1"/>
                <a:cs typeface="Gothic A1"/>
                <a:sym typeface="Gothic A1"/>
              </a:rPr>
              <a:t>A</a:t>
            </a:r>
          </a:p>
          <a:p>
            <a:pPr marL="0" marR="0" lvl="0" indent="0" algn="ctr" rtl="0">
              <a:spcBef>
                <a:spcPts val="0"/>
              </a:spcBef>
              <a:spcAft>
                <a:spcPts val="0"/>
              </a:spcAft>
              <a:buNone/>
            </a:pPr>
            <a:r>
              <a:rPr lang="en" altLang="ko-KR" sz="1800" b="1" dirty="0">
                <a:solidFill>
                  <a:srgbClr val="0000FF"/>
                </a:solidFill>
                <a:latin typeface="Gothic A1"/>
                <a:ea typeface="Gothic A1"/>
                <a:cs typeface="Gothic A1"/>
                <a:sym typeface="Gothic A1"/>
              </a:rPr>
              <a:t>housing shortage</a:t>
            </a:r>
            <a:endParaRPr sz="1800" b="1" dirty="0">
              <a:solidFill>
                <a:srgbClr val="0000FF"/>
              </a:solidFill>
              <a:latin typeface="Gothic A1"/>
              <a:ea typeface="Gothic A1"/>
              <a:cs typeface="Gothic A1"/>
              <a:sym typeface="Gothic A1"/>
            </a:endParaRPr>
          </a:p>
        </p:txBody>
      </p:sp>
      <p:sp>
        <p:nvSpPr>
          <p:cNvPr id="173" name="Google Shape;173;p8"/>
          <p:cNvSpPr txBox="1"/>
          <p:nvPr/>
        </p:nvSpPr>
        <p:spPr>
          <a:xfrm flipH="1">
            <a:off x="757991" y="207178"/>
            <a:ext cx="26568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dirty="0" err="1">
                <a:solidFill>
                  <a:schemeClr val="dk1"/>
                </a:solidFill>
                <a:latin typeface="Gothic A1"/>
                <a:ea typeface="Gothic A1"/>
                <a:cs typeface="Gothic A1"/>
                <a:sym typeface="Gothic A1"/>
              </a:rPr>
              <a:t>Part</a:t>
            </a:r>
            <a:r>
              <a:rPr lang="ko-KR" sz="1300" dirty="0">
                <a:solidFill>
                  <a:schemeClr val="dk1"/>
                </a:solidFill>
                <a:latin typeface="Gothic A1"/>
                <a:ea typeface="Gothic A1"/>
                <a:cs typeface="Gothic A1"/>
                <a:sym typeface="Gothic A1"/>
              </a:rPr>
              <a:t> </a:t>
            </a:r>
            <a:r>
              <a:rPr lang="en-US" altLang="ko-KR" sz="1300" dirty="0">
                <a:solidFill>
                  <a:schemeClr val="dk1"/>
                </a:solidFill>
                <a:latin typeface="Gothic A1"/>
                <a:ea typeface="Gothic A1"/>
                <a:cs typeface="Gothic A1"/>
                <a:sym typeface="Gothic A1"/>
              </a:rPr>
              <a:t>3</a:t>
            </a:r>
            <a:endParaRPr sz="1300" dirty="0">
              <a:solidFill>
                <a:schemeClr val="dk1"/>
              </a:solidFill>
              <a:latin typeface="Gothic A1"/>
              <a:ea typeface="Gothic A1"/>
              <a:cs typeface="Gothic A1"/>
              <a:sym typeface="Gothic A1"/>
            </a:endParaRPr>
          </a:p>
        </p:txBody>
      </p:sp>
      <p:pic>
        <p:nvPicPr>
          <p:cNvPr id="174" name="Google Shape;174;p8"/>
          <p:cNvPicPr preferRelativeResize="0"/>
          <p:nvPr/>
        </p:nvPicPr>
        <p:blipFill>
          <a:blip r:embed="rId3">
            <a:alphaModFix/>
          </a:blip>
          <a:stretch>
            <a:fillRect/>
          </a:stretch>
        </p:blipFill>
        <p:spPr>
          <a:xfrm>
            <a:off x="9338600" y="6459230"/>
            <a:ext cx="2790825" cy="361950"/>
          </a:xfrm>
          <a:prstGeom prst="rect">
            <a:avLst/>
          </a:prstGeom>
          <a:noFill/>
          <a:ln>
            <a:noFill/>
          </a:ln>
        </p:spPr>
      </p:pic>
      <p:sp>
        <p:nvSpPr>
          <p:cNvPr id="2" name="Google Shape;536;g2db4026e019_0_120">
            <a:extLst>
              <a:ext uri="{FF2B5EF4-FFF2-40B4-BE49-F238E27FC236}">
                <a16:creationId xmlns:a16="http://schemas.microsoft.com/office/drawing/2014/main" id="{54AC144B-CBF4-5308-775E-D1B494A07E3E}"/>
              </a:ext>
            </a:extLst>
          </p:cNvPr>
          <p:cNvSpPr/>
          <p:nvPr/>
        </p:nvSpPr>
        <p:spPr>
          <a:xfrm rot="16200000">
            <a:off x="3285673" y="3175197"/>
            <a:ext cx="281400" cy="507600"/>
          </a:xfrm>
          <a:prstGeom prst="downArrow">
            <a:avLst>
              <a:gd name="adj1" fmla="val 50000"/>
              <a:gd name="adj2" fmla="val 5000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536;g2db4026e019_0_120">
            <a:extLst>
              <a:ext uri="{FF2B5EF4-FFF2-40B4-BE49-F238E27FC236}">
                <a16:creationId xmlns:a16="http://schemas.microsoft.com/office/drawing/2014/main" id="{5163CF95-80DD-9184-DF63-528CB423D487}"/>
              </a:ext>
            </a:extLst>
          </p:cNvPr>
          <p:cNvSpPr/>
          <p:nvPr/>
        </p:nvSpPr>
        <p:spPr>
          <a:xfrm rot="16200000">
            <a:off x="5691876" y="3175200"/>
            <a:ext cx="281400" cy="507600"/>
          </a:xfrm>
          <a:prstGeom prst="downArrow">
            <a:avLst>
              <a:gd name="adj1" fmla="val 50000"/>
              <a:gd name="adj2" fmla="val 5000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536;g2db4026e019_0_120">
            <a:extLst>
              <a:ext uri="{FF2B5EF4-FFF2-40B4-BE49-F238E27FC236}">
                <a16:creationId xmlns:a16="http://schemas.microsoft.com/office/drawing/2014/main" id="{C109A258-85F4-9925-CB34-B909CAC08253}"/>
              </a:ext>
            </a:extLst>
          </p:cNvPr>
          <p:cNvSpPr/>
          <p:nvPr/>
        </p:nvSpPr>
        <p:spPr>
          <a:xfrm rot="16200000">
            <a:off x="8099956" y="3175196"/>
            <a:ext cx="281400" cy="507600"/>
          </a:xfrm>
          <a:prstGeom prst="downArrow">
            <a:avLst>
              <a:gd name="adj1" fmla="val 50000"/>
              <a:gd name="adj2" fmla="val 5000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131402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테마">
  <a:themeElements>
    <a:clrScheme name="171">
      <a:dk1>
        <a:srgbClr val="000000"/>
      </a:dk1>
      <a:lt1>
        <a:srgbClr val="FFFFFF"/>
      </a:lt1>
      <a:dk2>
        <a:srgbClr val="44546A"/>
      </a:dk2>
      <a:lt2>
        <a:srgbClr val="E7E6E6"/>
      </a:lt2>
      <a:accent1>
        <a:srgbClr val="BB2649"/>
      </a:accent1>
      <a:accent2>
        <a:srgbClr val="E8223E"/>
      </a:accent2>
      <a:accent3>
        <a:srgbClr val="F25A7C"/>
      </a:accent3>
      <a:accent4>
        <a:srgbClr val="F6DAE1"/>
      </a:accent4>
      <a:accent5>
        <a:srgbClr val="E5DFD6"/>
      </a:accent5>
      <a:accent6>
        <a:srgbClr val="C1B3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1376</Words>
  <Application>Microsoft Macintosh PowerPoint</Application>
  <PresentationFormat>와이드스크린</PresentationFormat>
  <Paragraphs>191</Paragraphs>
  <Slides>28</Slides>
  <Notes>28</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28</vt:i4>
      </vt:variant>
    </vt:vector>
  </HeadingPairs>
  <TitlesOfParts>
    <vt:vector size="35" baseType="lpstr">
      <vt:lpstr>Microsoft Yahei</vt:lpstr>
      <vt:lpstr>Gothic A1</vt:lpstr>
      <vt:lpstr>Arial</vt:lpstr>
      <vt:lpstr>Do Hyeon</vt:lpstr>
      <vt:lpstr>Malgun Gothic</vt:lpstr>
      <vt:lpstr>Calibri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이선환/22100511</cp:lastModifiedBy>
  <cp:revision>6</cp:revision>
  <dcterms:created xsi:type="dcterms:W3CDTF">2022-12-21T03:13:50Z</dcterms:created>
  <dcterms:modified xsi:type="dcterms:W3CDTF">2024-12-10T14:07:12Z</dcterms:modified>
</cp:coreProperties>
</file>